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60" r:id="rId4"/>
    <p:sldId id="258" r:id="rId5"/>
    <p:sldId id="270" r:id="rId6"/>
    <p:sldId id="264" r:id="rId7"/>
    <p:sldId id="296" r:id="rId8"/>
    <p:sldId id="266" r:id="rId9"/>
    <p:sldId id="274" r:id="rId10"/>
    <p:sldId id="275" r:id="rId11"/>
    <p:sldId id="276" r:id="rId12"/>
    <p:sldId id="281" r:id="rId13"/>
    <p:sldId id="279" r:id="rId14"/>
    <p:sldId id="278" r:id="rId15"/>
    <p:sldId id="295" r:id="rId16"/>
    <p:sldId id="277" r:id="rId17"/>
    <p:sldId id="297" r:id="rId18"/>
    <p:sldId id="299" r:id="rId19"/>
    <p:sldId id="282" r:id="rId20"/>
    <p:sldId id="292" r:id="rId21"/>
    <p:sldId id="293" r:id="rId22"/>
    <p:sldId id="294" r:id="rId23"/>
    <p:sldId id="283" r:id="rId24"/>
    <p:sldId id="284" r:id="rId25"/>
    <p:sldId id="290" r:id="rId26"/>
    <p:sldId id="273" r:id="rId27"/>
    <p:sldId id="289" r:id="rId28"/>
    <p:sldId id="261" r:id="rId29"/>
    <p:sldId id="262" r:id="rId30"/>
    <p:sldId id="26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26"/>
    <p:restoredTop sz="71624"/>
  </p:normalViewPr>
  <p:slideViewPr>
    <p:cSldViewPr snapToGrid="0" snapToObjects="1">
      <p:cViewPr varScale="1">
        <p:scale>
          <a:sx n="80" d="100"/>
          <a:sy n="80" d="100"/>
        </p:scale>
        <p:origin x="2264" y="176"/>
      </p:cViewPr>
      <p:guideLst/>
    </p:cSldViewPr>
  </p:slideViewPr>
  <p:outlineViewPr>
    <p:cViewPr>
      <p:scale>
        <a:sx n="33" d="100"/>
        <a:sy n="33" d="100"/>
      </p:scale>
      <p:origin x="0" y="-360"/>
    </p:cViewPr>
  </p:outlineViewPr>
  <p:notesTextViewPr>
    <p:cViewPr>
      <p:scale>
        <a:sx n="1" d="1"/>
        <a:sy n="1" d="1"/>
      </p:scale>
      <p:origin x="0" y="-80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CA620-C74F-804A-AE89-C32AB02FA453}" type="datetimeFigureOut">
              <a:rPr lang="en-US" smtClean="0"/>
              <a:t>3/2/20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3D66C9-B61E-DB4E-AB15-A1928443D0EA}" type="slidenum">
              <a:rPr lang="en-US" smtClean="0"/>
              <a:t>‹#›</a:t>
            </a:fld>
            <a:endParaRPr lang="en-US"/>
          </a:p>
        </p:txBody>
      </p:sp>
    </p:spTree>
    <p:extLst>
      <p:ext uri="{BB962C8B-B14F-4D97-AF65-F5344CB8AC3E}">
        <p14:creationId xmlns:p14="http://schemas.microsoft.com/office/powerpoint/2010/main" val="188728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lzforum.org/news/conference-coverage/proteomics-uncovers-potential-markers-subtypes-alzheimer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cbi.nlm.nih.gov/pubmed/28527217"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method for studying heterogeneity in multidimensional spaces, developed originally in the context of engineering and economics, and was recently adopted by Uri Alon and his lab from Weizmann Inst in Israel to study biological systems, especially gene expression data.</a:t>
            </a:r>
          </a:p>
        </p:txBody>
      </p:sp>
      <p:sp>
        <p:nvSpPr>
          <p:cNvPr id="4" name="Slide Number Placeholder 3"/>
          <p:cNvSpPr>
            <a:spLocks noGrp="1"/>
          </p:cNvSpPr>
          <p:nvPr>
            <p:ph type="sldNum" sz="quarter" idx="5"/>
          </p:nvPr>
        </p:nvSpPr>
        <p:spPr/>
        <p:txBody>
          <a:bodyPr/>
          <a:lstStyle/>
          <a:p>
            <a:fld id="{543D66C9-B61E-DB4E-AB15-A1928443D0EA}" type="slidenum">
              <a:rPr lang="en-US" smtClean="0"/>
              <a:t>1</a:t>
            </a:fld>
            <a:endParaRPr lang="en-US"/>
          </a:p>
        </p:txBody>
      </p:sp>
    </p:spTree>
    <p:extLst>
      <p:ext uri="{BB962C8B-B14F-4D97-AF65-F5344CB8AC3E}">
        <p14:creationId xmlns:p14="http://schemas.microsoft.com/office/powerpoint/2010/main" val="149248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is to find the optimal number of archetypes by fitting polytopes with a different number of vertices and looking at how much variance they each explain.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step I used only patients diagnosed with AD – without control and MCI’s’ - in order to get the most relevant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polytope with 2 archetypes – basically a straight line – explains less than 20% of the variance, but 3 archetypes – a triangle – already explain a little over 50%. Of course, the higher the number of archetypes the more variance explained, but it’s important to look also at how much more variance is explained with adding complexity. Adding a forth archetype only adds less than 5% to the explained variance. So looks like the optimal number of archetypes for this space is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studies also found 3 subtypes for AD (</a:t>
            </a:r>
            <a:r>
              <a:rPr lang="en-US" dirty="0" err="1"/>
              <a:t>rosmap</a:t>
            </a:r>
            <a:r>
              <a:rPr lang="en-US" dirty="0"/>
              <a:t> cohort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https://www.alzforum.org/news/conference-coverage/proteomics-uncovers-potential-markers-subtypes-alzheimers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original papers and R package mostly uses Principal Convex Hull algorithm to fit the polytopes. But other methods are incorporated into Alon et </a:t>
            </a:r>
            <a:r>
              <a:rPr lang="en-US" dirty="0" err="1"/>
              <a:t>al’s</a:t>
            </a:r>
            <a:r>
              <a:rPr lang="en-US" dirty="0"/>
              <a:t> </a:t>
            </a:r>
            <a:r>
              <a:rPr lang="en-US" dirty="0" err="1"/>
              <a:t>matlab</a:t>
            </a:r>
            <a:r>
              <a:rPr lang="en-US" dirty="0"/>
              <a:t>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10</a:t>
            </a:fld>
            <a:endParaRPr lang="en-US"/>
          </a:p>
        </p:txBody>
      </p:sp>
    </p:spTree>
    <p:extLst>
      <p:ext uri="{BB962C8B-B14F-4D97-AF65-F5344CB8AC3E}">
        <p14:creationId xmlns:p14="http://schemas.microsoft.com/office/powerpoint/2010/main" val="2334681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to </a:t>
            </a:r>
            <a:r>
              <a:rPr lang="en-US" dirty="0" err="1"/>
              <a:t>Nikil’s</a:t>
            </a:r>
            <a:r>
              <a:rPr lang="en-US" dirty="0"/>
              <a:t> subtypes</a:t>
            </a:r>
          </a:p>
          <a:p>
            <a:r>
              <a:rPr lang="en-US" dirty="0"/>
              <a:t>The green dots are archetype position in bootstrapped samples so give us an estimate of the potential error around archetype position</a:t>
            </a:r>
          </a:p>
        </p:txBody>
      </p:sp>
      <p:sp>
        <p:nvSpPr>
          <p:cNvPr id="4" name="Slide Number Placeholder 3"/>
          <p:cNvSpPr>
            <a:spLocks noGrp="1"/>
          </p:cNvSpPr>
          <p:nvPr>
            <p:ph type="sldNum" sz="quarter" idx="5"/>
          </p:nvPr>
        </p:nvSpPr>
        <p:spPr/>
        <p:txBody>
          <a:bodyPr/>
          <a:lstStyle/>
          <a:p>
            <a:fld id="{543D66C9-B61E-DB4E-AB15-A1928443D0EA}" type="slidenum">
              <a:rPr lang="en-US" smtClean="0"/>
              <a:t>11</a:t>
            </a:fld>
            <a:endParaRPr lang="en-US"/>
          </a:p>
        </p:txBody>
      </p:sp>
    </p:spTree>
    <p:extLst>
      <p:ext uri="{BB962C8B-B14F-4D97-AF65-F5344CB8AC3E}">
        <p14:creationId xmlns:p14="http://schemas.microsoft.com/office/powerpoint/2010/main" val="141269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Archetype 2 has relatively more females AD patients</a:t>
            </a:r>
          </a:p>
        </p:txBody>
      </p:sp>
      <p:sp>
        <p:nvSpPr>
          <p:cNvPr id="4" name="Slide Number Placeholder 3"/>
          <p:cNvSpPr>
            <a:spLocks noGrp="1"/>
          </p:cNvSpPr>
          <p:nvPr>
            <p:ph type="sldNum" sz="quarter" idx="5"/>
          </p:nvPr>
        </p:nvSpPr>
        <p:spPr/>
        <p:txBody>
          <a:bodyPr/>
          <a:lstStyle/>
          <a:p>
            <a:fld id="{543D66C9-B61E-DB4E-AB15-A1928443D0EA}" type="slidenum">
              <a:rPr lang="en-US" smtClean="0"/>
              <a:t>12</a:t>
            </a:fld>
            <a:endParaRPr lang="en-US"/>
          </a:p>
        </p:txBody>
      </p:sp>
    </p:spTree>
    <p:extLst>
      <p:ext uri="{BB962C8B-B14F-4D97-AF65-F5344CB8AC3E}">
        <p14:creationId xmlns:p14="http://schemas.microsoft.com/office/powerpoint/2010/main" val="41979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13</a:t>
            </a:fld>
            <a:endParaRPr lang="en-US"/>
          </a:p>
        </p:txBody>
      </p:sp>
    </p:spTree>
    <p:extLst>
      <p:ext uri="{BB962C8B-B14F-4D97-AF65-F5344CB8AC3E}">
        <p14:creationId xmlns:p14="http://schemas.microsoft.com/office/powerpoint/2010/main" val="3052828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samples</a:t>
            </a:r>
          </a:p>
        </p:txBody>
      </p:sp>
      <p:sp>
        <p:nvSpPr>
          <p:cNvPr id="4" name="Slide Number Placeholder 3"/>
          <p:cNvSpPr>
            <a:spLocks noGrp="1"/>
          </p:cNvSpPr>
          <p:nvPr>
            <p:ph type="sldNum" sz="quarter" idx="5"/>
          </p:nvPr>
        </p:nvSpPr>
        <p:spPr/>
        <p:txBody>
          <a:bodyPr/>
          <a:lstStyle/>
          <a:p>
            <a:fld id="{543D66C9-B61E-DB4E-AB15-A1928443D0EA}" type="slidenum">
              <a:rPr lang="en-US" smtClean="0"/>
              <a:t>14</a:t>
            </a:fld>
            <a:endParaRPr lang="en-US"/>
          </a:p>
        </p:txBody>
      </p:sp>
    </p:spTree>
    <p:extLst>
      <p:ext uri="{BB962C8B-B14F-4D97-AF65-F5344CB8AC3E}">
        <p14:creationId xmlns:p14="http://schemas.microsoft.com/office/powerpoint/2010/main" val="1906119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find the genes whose expression is associated with each archetype, and to do that we fit a gamma distribution to the expression level of each gene as a decreasing function of distance from each archetype. So the idea is to find the genes whose expression level decreases rapidly and consistently in individuals that are further away from the archetype.</a:t>
            </a:r>
          </a:p>
          <a:p>
            <a:r>
              <a:rPr lang="en-US" dirty="0"/>
              <a:t>Out of the ~15000 genes in the original dataset, I found a total of ~2700 genes significantly associated with at least one of the archetypes, with only 8 genes overlap between arch_2 and 1, one gene between 2 and 3, and none between 1 and 3</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15</a:t>
            </a:fld>
            <a:endParaRPr lang="en-US"/>
          </a:p>
        </p:txBody>
      </p:sp>
    </p:spTree>
    <p:extLst>
      <p:ext uri="{BB962C8B-B14F-4D97-AF65-F5344CB8AC3E}">
        <p14:creationId xmlns:p14="http://schemas.microsoft.com/office/powerpoint/2010/main" val="3707769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62% of the genes that I found are also in one of the submodules.</a:t>
            </a:r>
          </a:p>
          <a:p>
            <a:r>
              <a:rPr lang="en-US" dirty="0"/>
              <a:t>The submodule breakdown among the archetypes matches their overlap with the subtypes that Nikhil found.</a:t>
            </a:r>
          </a:p>
          <a:p>
            <a:r>
              <a:rPr lang="en-US" dirty="0"/>
              <a:t>Arch3 is all yellow, which is strongly enriched for neuronal signature (cluster C in Ben’s paper).</a:t>
            </a:r>
          </a:p>
          <a:p>
            <a:r>
              <a:rPr lang="en-US" dirty="0"/>
              <a:t>Arch1 includes all the blues and turquoise2, so basically inflammatory-related (B,E).</a:t>
            </a:r>
          </a:p>
          <a:p>
            <a:r>
              <a:rPr lang="en-US" dirty="0"/>
              <a:t>Arch2 is again more of a mix – mostly blue1 and brown1 – possibly related to basic functions of glial cells (B,D)</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16</a:t>
            </a:fld>
            <a:endParaRPr lang="en-US"/>
          </a:p>
        </p:txBody>
      </p:sp>
    </p:spTree>
    <p:extLst>
      <p:ext uri="{BB962C8B-B14F-4D97-AF65-F5344CB8AC3E}">
        <p14:creationId xmlns:p14="http://schemas.microsoft.com/office/powerpoint/2010/main" val="980904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independent GO annotation gives a very clear functional </a:t>
            </a:r>
            <a:r>
              <a:rPr lang="en-US"/>
              <a:t>signal for </a:t>
            </a:r>
            <a:r>
              <a:rPr lang="en-US" dirty="0"/>
              <a:t>with each archetype</a:t>
            </a:r>
          </a:p>
          <a:p>
            <a:r>
              <a:rPr lang="en-US" dirty="0"/>
              <a:t>It’s especially interesting that archetype 2 is associated with metabolism and oxidative stress considering it also includes more female AD patients</a:t>
            </a:r>
          </a:p>
        </p:txBody>
      </p:sp>
      <p:sp>
        <p:nvSpPr>
          <p:cNvPr id="4" name="Slide Number Placeholder 3"/>
          <p:cNvSpPr>
            <a:spLocks noGrp="1"/>
          </p:cNvSpPr>
          <p:nvPr>
            <p:ph type="sldNum" sz="quarter" idx="5"/>
          </p:nvPr>
        </p:nvSpPr>
        <p:spPr/>
        <p:txBody>
          <a:bodyPr/>
          <a:lstStyle/>
          <a:p>
            <a:fld id="{543D66C9-B61E-DB4E-AB15-A1928443D0EA}" type="slidenum">
              <a:rPr lang="en-US" smtClean="0"/>
              <a:t>17</a:t>
            </a:fld>
            <a:endParaRPr lang="en-US"/>
          </a:p>
        </p:txBody>
      </p:sp>
    </p:spTree>
    <p:extLst>
      <p:ext uri="{BB962C8B-B14F-4D97-AF65-F5344CB8AC3E}">
        <p14:creationId xmlns:p14="http://schemas.microsoft.com/office/powerpoint/2010/main" val="3301033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clear association with cell type markers consistent with GO annotation</a:t>
            </a:r>
          </a:p>
        </p:txBody>
      </p:sp>
      <p:sp>
        <p:nvSpPr>
          <p:cNvPr id="4" name="Slide Number Placeholder 3"/>
          <p:cNvSpPr>
            <a:spLocks noGrp="1"/>
          </p:cNvSpPr>
          <p:nvPr>
            <p:ph type="sldNum" sz="quarter" idx="5"/>
          </p:nvPr>
        </p:nvSpPr>
        <p:spPr/>
        <p:txBody>
          <a:bodyPr/>
          <a:lstStyle/>
          <a:p>
            <a:fld id="{543D66C9-B61E-DB4E-AB15-A1928443D0EA}" type="slidenum">
              <a:rPr lang="en-US" smtClean="0"/>
              <a:t>18</a:t>
            </a:fld>
            <a:endParaRPr lang="en-US"/>
          </a:p>
        </p:txBody>
      </p:sp>
    </p:spTree>
    <p:extLst>
      <p:ext uri="{BB962C8B-B14F-4D97-AF65-F5344CB8AC3E}">
        <p14:creationId xmlns:p14="http://schemas.microsoft.com/office/powerpoint/2010/main" val="3558776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GWAS, I calculated the distance of each patient from each archetype, including the non-AD patients. That gives us three different phenotypes for the </a:t>
            </a:r>
            <a:r>
              <a:rPr lang="en-US" dirty="0" err="1"/>
              <a:t>gwas</a:t>
            </a:r>
            <a:r>
              <a:rPr lang="en-US" dirty="0"/>
              <a:t>.</a:t>
            </a:r>
          </a:p>
        </p:txBody>
      </p:sp>
      <p:sp>
        <p:nvSpPr>
          <p:cNvPr id="4" name="Slide Number Placeholder 3"/>
          <p:cNvSpPr>
            <a:spLocks noGrp="1"/>
          </p:cNvSpPr>
          <p:nvPr>
            <p:ph type="sldNum" sz="quarter" idx="5"/>
          </p:nvPr>
        </p:nvSpPr>
        <p:spPr/>
        <p:txBody>
          <a:bodyPr/>
          <a:lstStyle/>
          <a:p>
            <a:fld id="{543D66C9-B61E-DB4E-AB15-A1928443D0EA}" type="slidenum">
              <a:rPr lang="en-US" smtClean="0"/>
              <a:t>19</a:t>
            </a:fld>
            <a:endParaRPr lang="en-US"/>
          </a:p>
        </p:txBody>
      </p:sp>
    </p:spTree>
    <p:extLst>
      <p:ext uri="{BB962C8B-B14F-4D97-AF65-F5344CB8AC3E}">
        <p14:creationId xmlns:p14="http://schemas.microsoft.com/office/powerpoint/2010/main" val="2374944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idea of archetype analysis is that complex systems need to perform multiple tasks and no system can be optimized for all tasks at the same time. That leads to trade-offs, or compromises, which manifest themselves as different types in the multidimensional space. </a:t>
            </a:r>
          </a:p>
          <a:p>
            <a:endParaRPr lang="en-US" dirty="0"/>
          </a:p>
          <a:p>
            <a:r>
              <a:rPr lang="en-US" dirty="0"/>
              <a:t>So if we think about eco-morphology: we have here herbivores that are optimized to eating plants and </a:t>
            </a:r>
            <a:r>
              <a:rPr lang="en-US" dirty="0" err="1"/>
              <a:t>faunivores</a:t>
            </a:r>
            <a:r>
              <a:rPr lang="en-US" dirty="0"/>
              <a:t> that eat only other animals. Every phenotype along this line represents a compromise between these two end members that is best suited to a specific combination of diets. </a:t>
            </a:r>
          </a:p>
          <a:p>
            <a:r>
              <a:rPr lang="en-US" dirty="0"/>
              <a:t>And if we think about gene expression, each type of cells here is specialized to perform a specific physiological task associated with a unique gene expression profile. But real cells need to perform more than one task so they end up lying somewhere in between, and we can characterize them based on how close they are to each archetype, which presumably reflects how well they can perform each of these tasks.</a:t>
            </a:r>
          </a:p>
          <a:p>
            <a:endParaRPr lang="en-US" dirty="0"/>
          </a:p>
          <a:p>
            <a:r>
              <a:rPr lang="en-US" dirty="0"/>
              <a:t>The basic problem here is, as always, to identify these types and determine the effective number of dimensions. This is usually approached with some factor analysis like PCA or k-means clustering etc. These methods approach the problem from a purely mathematical perspective of decomposing the variance in the system regardless of what’s underlying the variation. When we think about it from the system’s perspective, we’re rephrasing the problem as finding those underlying tasks, this presumably should give us more biologically-relevant features. To put it in the simplest terms, while methods like k-means clustering and PCA are focused on finding the averaged type, this method looks to identify the extremes in the data, the archetypes, and that in itself should potentially provide a clearer signal for what distinguishes those types. </a:t>
            </a:r>
          </a:p>
        </p:txBody>
      </p:sp>
      <p:sp>
        <p:nvSpPr>
          <p:cNvPr id="4" name="Slide Number Placeholder 3"/>
          <p:cNvSpPr>
            <a:spLocks noGrp="1"/>
          </p:cNvSpPr>
          <p:nvPr>
            <p:ph type="sldNum" sz="quarter" idx="5"/>
          </p:nvPr>
        </p:nvSpPr>
        <p:spPr/>
        <p:txBody>
          <a:bodyPr/>
          <a:lstStyle/>
          <a:p>
            <a:fld id="{543D66C9-B61E-DB4E-AB15-A1928443D0EA}" type="slidenum">
              <a:rPr lang="en-US" smtClean="0"/>
              <a:t>2</a:t>
            </a:fld>
            <a:endParaRPr lang="en-US"/>
          </a:p>
        </p:txBody>
      </p:sp>
    </p:spTree>
    <p:extLst>
      <p:ext uri="{BB962C8B-B14F-4D97-AF65-F5344CB8AC3E}">
        <p14:creationId xmlns:p14="http://schemas.microsoft.com/office/powerpoint/2010/main" val="53901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significant at the 1^-8 level but plenty are suggestive</a:t>
            </a:r>
          </a:p>
        </p:txBody>
      </p:sp>
      <p:sp>
        <p:nvSpPr>
          <p:cNvPr id="4" name="Slide Number Placeholder 3"/>
          <p:cNvSpPr>
            <a:spLocks noGrp="1"/>
          </p:cNvSpPr>
          <p:nvPr>
            <p:ph type="sldNum" sz="quarter" idx="5"/>
          </p:nvPr>
        </p:nvSpPr>
        <p:spPr/>
        <p:txBody>
          <a:bodyPr/>
          <a:lstStyle/>
          <a:p>
            <a:fld id="{543D66C9-B61E-DB4E-AB15-A1928443D0EA}" type="slidenum">
              <a:rPr lang="en-US" smtClean="0"/>
              <a:t>20</a:t>
            </a:fld>
            <a:endParaRPr lang="en-US"/>
          </a:p>
        </p:txBody>
      </p:sp>
    </p:spTree>
    <p:extLst>
      <p:ext uri="{BB962C8B-B14F-4D97-AF65-F5344CB8AC3E}">
        <p14:creationId xmlns:p14="http://schemas.microsoft.com/office/powerpoint/2010/main" val="3427626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22</a:t>
            </a:fld>
            <a:endParaRPr lang="en-US"/>
          </a:p>
        </p:txBody>
      </p:sp>
    </p:spTree>
    <p:extLst>
      <p:ext uri="{BB962C8B-B14F-4D97-AF65-F5344CB8AC3E}">
        <p14:creationId xmlns:p14="http://schemas.microsoft.com/office/powerpoint/2010/main" val="173243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all the suggestive </a:t>
            </a:r>
            <a:r>
              <a:rPr lang="en-US" dirty="0" err="1"/>
              <a:t>snps</a:t>
            </a:r>
            <a:r>
              <a:rPr lang="en-US" dirty="0"/>
              <a:t> and ran them through FUMA to map them to genes, and then, following Nikhil’s example, I generated a network from these genes to see the structure of overlap between the different phenotypes.</a:t>
            </a:r>
          </a:p>
          <a:p>
            <a:r>
              <a:rPr lang="en-US" dirty="0"/>
              <a:t>So here I combine the mapped genes from my archetype analysis with those from </a:t>
            </a:r>
            <a:r>
              <a:rPr lang="en-US" dirty="0" err="1"/>
              <a:t>Nikil’s</a:t>
            </a:r>
            <a:r>
              <a:rPr lang="en-US" dirty="0"/>
              <a:t> analysis for the subtypes as well as clinical phenotypes (in red)</a:t>
            </a:r>
          </a:p>
          <a:p>
            <a:r>
              <a:rPr lang="en-US" dirty="0"/>
              <a:t>Looking at the architecture without submodules first:</a:t>
            </a:r>
          </a:p>
          <a:p>
            <a:endParaRPr lang="en-US" dirty="0"/>
          </a:p>
          <a:p>
            <a:r>
              <a:rPr lang="en-US" dirty="0"/>
              <a:t>In accord with what we found based on the gene expression alone: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Subtype A overlaps with archetypes 1 and 2, while subtype B overlaps with archetype 3.</a:t>
            </a:r>
          </a:p>
          <a:p>
            <a:r>
              <a:rPr lang="en-US" dirty="0"/>
              <a:t>Archetypes don’t overlap directly among themselves - and same for the subtypes (which we already knew from Nikhil’s work). </a:t>
            </a:r>
          </a:p>
          <a:p>
            <a:endParaRPr lang="en-US" dirty="0"/>
          </a:p>
          <a:p>
            <a:r>
              <a:rPr lang="en-US" dirty="0"/>
              <a:t>Clinical phenotypes don’t overlap much with the GE phenotypes. But, archetype 2 has one gene in common with clinical diagnosis and archetype 3 has one gene in common with </a:t>
            </a:r>
            <a:r>
              <a:rPr lang="en-US" dirty="0" err="1"/>
              <a:t>cerad</a:t>
            </a:r>
            <a:r>
              <a:rPr lang="en-US" dirty="0"/>
              <a:t> score, and that overlap isn't there when mapping based on subtypes</a:t>
            </a:r>
          </a:p>
          <a:p>
            <a:r>
              <a:rPr lang="en-US" sz="1200" b="0" i="0" kern="1200" dirty="0">
                <a:solidFill>
                  <a:schemeClr val="tx1"/>
                </a:solidFill>
                <a:effectLst/>
                <a:latin typeface="+mn-lt"/>
                <a:ea typeface="+mn-ea"/>
                <a:cs typeface="+mn-cs"/>
              </a:rPr>
              <a:t>So you could say that we're breaking down subtype A into two separate genetic underpinnings.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two genes shared between subtype A and archetype 1 are somewhat obscure and not clear how they relate to AD</a:t>
            </a:r>
          </a:p>
          <a:p>
            <a:r>
              <a:rPr lang="en-US" sz="1200" b="0" i="0" kern="1200" dirty="0">
                <a:solidFill>
                  <a:schemeClr val="tx1"/>
                </a:solidFill>
                <a:effectLst/>
                <a:latin typeface="+mn-lt"/>
                <a:ea typeface="+mn-ea"/>
                <a:cs typeface="+mn-cs"/>
              </a:rPr>
              <a:t>But the three genes shared between subtype A and archetype 2 all related to cellular functions and  glucose transport which is somewhat in accord with its annotation as related to </a:t>
            </a:r>
            <a:r>
              <a:rPr lang="en-US" sz="1200" b="0" i="0" kern="1200" dirty="0" err="1">
                <a:solidFill>
                  <a:schemeClr val="tx1"/>
                </a:solidFill>
                <a:effectLst/>
                <a:latin typeface="+mn-lt"/>
                <a:ea typeface="+mn-ea"/>
                <a:cs typeface="+mn-cs"/>
              </a:rPr>
              <a:t>gliogenesis</a:t>
            </a:r>
            <a:r>
              <a:rPr lang="en-US" sz="1200" b="0" i="0" kern="1200" dirty="0">
                <a:solidFill>
                  <a:schemeClr val="tx1"/>
                </a:solidFill>
                <a:effectLst/>
                <a:latin typeface="+mn-lt"/>
                <a:ea typeface="+mn-ea"/>
                <a:cs typeface="+mn-cs"/>
              </a:rPr>
              <a:t> and metabolism</a:t>
            </a:r>
          </a:p>
          <a:p>
            <a:r>
              <a:rPr lang="en-US" sz="1200" b="0" i="0" kern="1200" dirty="0">
                <a:solidFill>
                  <a:schemeClr val="tx1"/>
                </a:solidFill>
                <a:effectLst/>
                <a:latin typeface="+mn-lt"/>
                <a:ea typeface="+mn-ea"/>
                <a:cs typeface="+mn-cs"/>
              </a:rPr>
              <a:t>The gene shared between archetype 2 and clinical diagnosis is also related to glucose metabolism and brain function</a:t>
            </a:r>
          </a:p>
          <a:p>
            <a:r>
              <a:rPr lang="en-US" sz="1200" b="0" i="0" kern="1200" dirty="0">
                <a:solidFill>
                  <a:schemeClr val="tx1"/>
                </a:solidFill>
                <a:effectLst/>
                <a:latin typeface="+mn-lt"/>
                <a:ea typeface="+mn-ea"/>
                <a:cs typeface="+mn-cs"/>
              </a:rPr>
              <a:t>The three genes shared between subtype B and archetype 3 are </a:t>
            </a:r>
            <a:r>
              <a:rPr lang="en-US" dirty="0"/>
              <a:t>all highly expressed in the brain and involved in potassium channels and neuronal signal transduction, again in accord with this being the neuronal archetype.</a:t>
            </a:r>
          </a:p>
          <a:p>
            <a:r>
              <a:rPr lang="en-US" dirty="0"/>
              <a:t>TMEM106B is well known to pop up in LOAD GWAS and interact with APOE</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23</a:t>
            </a:fld>
            <a:endParaRPr lang="en-US"/>
          </a:p>
        </p:txBody>
      </p:sp>
    </p:spTree>
    <p:extLst>
      <p:ext uri="{BB962C8B-B14F-4D97-AF65-F5344CB8AC3E}">
        <p14:creationId xmlns:p14="http://schemas.microsoft.com/office/powerpoint/2010/main" val="173312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submodules to the picture: </a:t>
            </a:r>
          </a:p>
          <a:p>
            <a:r>
              <a:rPr lang="en-US" dirty="0"/>
              <a:t>For clarity I removed the genes that are not shared with at least one of the other phenotypes.</a:t>
            </a:r>
          </a:p>
          <a:p>
            <a:r>
              <a:rPr lang="en-US" dirty="0"/>
              <a:t>As Nikhil already found in his work, the submodules are all over the place, overlapping with archetypes and subtypes that are otherwise unassociated, but not much with clinical phenotypes.</a:t>
            </a:r>
          </a:p>
          <a:p>
            <a:r>
              <a:rPr lang="en-US" dirty="0"/>
              <a:t>Yellow_1 overlaps a lot with archetype_3, which is in accord with the gene expression data. same for brown_1 and yellow_2 overlapping with archetype 2, but otherwise it's not really in accord with the gene expression profiles.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Interestingly, archetype 3 overlaps with the submodules more than subtype B even though subtype B was more directly derived from the submodules. Particularly, it reveals 3 new genes that are joined between archetype 3 and two or more submodules: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CERS6: phospholipid activity; neuronal TM signal transduction; PD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PNPT1: oxidative phosphorylation; </a:t>
            </a:r>
            <a:r>
              <a:rPr lang="en-US" dirty="0" err="1"/>
              <a:t>mtRNA</a:t>
            </a:r>
            <a:r>
              <a:rPr lang="en-US" dirty="0"/>
              <a:t> metabolism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PTPRG: protein dephosphorylation; </a:t>
            </a:r>
            <a:r>
              <a:rPr lang="en-US" sz="1200" b="0" i="0" kern="1200" dirty="0">
                <a:solidFill>
                  <a:schemeClr val="tx1"/>
                </a:solidFill>
                <a:effectLst/>
                <a:latin typeface="+mn-lt"/>
                <a:ea typeface="+mn-ea"/>
                <a:cs typeface="+mn-cs"/>
              </a:rPr>
              <a:t>TM signal transduction; neuronal development; cellular processes (PTPN5)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https://www.ncbi.nlm.nih.gov/pubmed/28527217</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addition, KCNA4 and TMEM106B are even more of a hub when the submodules are included.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CNTNAP5: </a:t>
            </a:r>
            <a:r>
              <a:rPr lang="en-US" sz="1200" b="0" i="0" kern="1200" dirty="0">
                <a:solidFill>
                  <a:schemeClr val="tx1"/>
                </a:solidFill>
                <a:effectLst/>
                <a:latin typeface="+mn-lt"/>
                <a:ea typeface="+mn-ea"/>
                <a:cs typeface="+mn-cs"/>
              </a:rPr>
              <a:t>neurexin family; neuronal cell adhesion and intercellular communication; epidermal growth factor; in accord with the other genes associated with archetype_2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3D66C9-B61E-DB4E-AB15-A1928443D0EA}" type="slidenum">
              <a:rPr lang="en-US" smtClean="0"/>
              <a:t>24</a:t>
            </a:fld>
            <a:endParaRPr lang="en-US"/>
          </a:p>
        </p:txBody>
      </p:sp>
    </p:spTree>
    <p:extLst>
      <p:ext uri="{BB962C8B-B14F-4D97-AF65-F5344CB8AC3E}">
        <p14:creationId xmlns:p14="http://schemas.microsoft.com/office/powerpoint/2010/main" val="4019402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25</a:t>
            </a:fld>
            <a:endParaRPr lang="en-US"/>
          </a:p>
        </p:txBody>
      </p:sp>
    </p:spTree>
    <p:extLst>
      <p:ext uri="{BB962C8B-B14F-4D97-AF65-F5344CB8AC3E}">
        <p14:creationId xmlns:p14="http://schemas.microsoft.com/office/powerpoint/2010/main" val="146266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Relaxing the assumption that a task is represented by a point rather than a region</a:t>
            </a:r>
          </a:p>
        </p:txBody>
      </p:sp>
      <p:sp>
        <p:nvSpPr>
          <p:cNvPr id="4" name="Slide Number Placeholder 3"/>
          <p:cNvSpPr>
            <a:spLocks noGrp="1"/>
          </p:cNvSpPr>
          <p:nvPr>
            <p:ph type="sldNum" sz="quarter" idx="5"/>
          </p:nvPr>
        </p:nvSpPr>
        <p:spPr/>
        <p:txBody>
          <a:bodyPr/>
          <a:lstStyle/>
          <a:p>
            <a:fld id="{543D66C9-B61E-DB4E-AB15-A1928443D0EA}" type="slidenum">
              <a:rPr lang="en-US" smtClean="0"/>
              <a:t>27</a:t>
            </a:fld>
            <a:endParaRPr lang="en-US"/>
          </a:p>
        </p:txBody>
      </p:sp>
    </p:spTree>
    <p:extLst>
      <p:ext uri="{BB962C8B-B14F-4D97-AF65-F5344CB8AC3E}">
        <p14:creationId xmlns:p14="http://schemas.microsoft.com/office/powerpoint/2010/main" val="113588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an example from their paper:</a:t>
            </a:r>
          </a:p>
          <a:p>
            <a:r>
              <a:rPr lang="en-US" dirty="0"/>
              <a:t>They analyze single-cell expression data from human colon crypt cells, and calculated the variance explained by the best-fit polytopes that encompass the data, starting with 2 archetypes, basically a line, and adding one vertex at a time. They find that the first bend in this curve yields 4 vertices, so a tetrahedron, explaining 45% of the variance. The classical PCA scree plot also shows 4 significant dimensions, where the first 3 explain 95% of the variance and the forth doesn’t really add much, so effectively 3 dimensions as predicted. And the data distribution in these 3 dimensions actually does look a bit like a tetrahedron.</a:t>
            </a:r>
          </a:p>
        </p:txBody>
      </p:sp>
      <p:sp>
        <p:nvSpPr>
          <p:cNvPr id="4" name="Slide Number Placeholder 3"/>
          <p:cNvSpPr>
            <a:spLocks noGrp="1"/>
          </p:cNvSpPr>
          <p:nvPr>
            <p:ph type="sldNum" sz="quarter" idx="5"/>
          </p:nvPr>
        </p:nvSpPr>
        <p:spPr/>
        <p:txBody>
          <a:bodyPr/>
          <a:lstStyle/>
          <a:p>
            <a:fld id="{543D66C9-B61E-DB4E-AB15-A1928443D0EA}" type="slidenum">
              <a:rPr lang="en-US" smtClean="0"/>
              <a:t>28</a:t>
            </a:fld>
            <a:endParaRPr lang="en-US"/>
          </a:p>
        </p:txBody>
      </p:sp>
    </p:spTree>
    <p:extLst>
      <p:ext uri="{BB962C8B-B14F-4D97-AF65-F5344CB8AC3E}">
        <p14:creationId xmlns:p14="http://schemas.microsoft.com/office/powerpoint/2010/main" val="653277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expression profiles of points closest to each of the vertices we can infer the biological function of each archetype, and we can see here that it does match the expectation based on the cell types that we know exist in this example based on specific markers</a:t>
            </a:r>
          </a:p>
        </p:txBody>
      </p:sp>
      <p:sp>
        <p:nvSpPr>
          <p:cNvPr id="4" name="Slide Number Placeholder 3"/>
          <p:cNvSpPr>
            <a:spLocks noGrp="1"/>
          </p:cNvSpPr>
          <p:nvPr>
            <p:ph type="sldNum" sz="quarter" idx="5"/>
          </p:nvPr>
        </p:nvSpPr>
        <p:spPr/>
        <p:txBody>
          <a:bodyPr/>
          <a:lstStyle/>
          <a:p>
            <a:fld id="{543D66C9-B61E-DB4E-AB15-A1928443D0EA}" type="slidenum">
              <a:rPr lang="en-US" smtClean="0"/>
              <a:t>29</a:t>
            </a:fld>
            <a:endParaRPr lang="en-US"/>
          </a:p>
        </p:txBody>
      </p:sp>
    </p:spTree>
    <p:extLst>
      <p:ext uri="{BB962C8B-B14F-4D97-AF65-F5344CB8AC3E}">
        <p14:creationId xmlns:p14="http://schemas.microsoft.com/office/powerpoint/2010/main" val="2226910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analyzed several datasets from different biological contexts in a series of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the important points that they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and foremost: The orientation of the archetypes does not generally align with the first PC, implying that the biological meaning of the archetypes is distinct from that carried by the PCA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Hyperspectral </a:t>
            </a:r>
            <a:r>
              <a:rPr lang="en-US" dirty="0" err="1"/>
              <a:t>unmixing</a:t>
            </a:r>
            <a:r>
              <a:rPr lang="en-US" dirty="0"/>
              <a:t> algorithms for determining the position of the archetypes. And the elbow in the explained variance function to identify the number of dimensions. 5 different algorithms are implemented in their </a:t>
            </a:r>
            <a:r>
              <a:rPr lang="en-US" dirty="0" err="1"/>
              <a:t>Matlab</a:t>
            </a:r>
            <a:r>
              <a:rPr lang="en-US" dirty="0"/>
              <a:t> package.</a:t>
            </a:r>
          </a:p>
          <a:p>
            <a:endParaRPr lang="en-US" dirty="0"/>
          </a:p>
          <a:p>
            <a:r>
              <a:rPr lang="en-US" dirty="0"/>
              <a:t>In addition:</a:t>
            </a:r>
          </a:p>
          <a:p>
            <a:r>
              <a:rPr lang="en-US" dirty="0"/>
              <a:t>Less sensitive to sampling error</a:t>
            </a:r>
          </a:p>
          <a:p>
            <a:r>
              <a:rPr lang="en-US" dirty="0"/>
              <a:t>Avoids the problem of determining cluster boundaries that are usually fuzzy</a:t>
            </a:r>
          </a:p>
          <a:p>
            <a:r>
              <a:rPr lang="en-US" dirty="0"/>
              <a:t>Reducing dimensionality with PCA beforehand is not necessary </a:t>
            </a:r>
          </a:p>
          <a:p>
            <a:endParaRPr lang="en-US" dirty="0"/>
          </a:p>
          <a:p>
            <a:r>
              <a:rPr lang="en-US" dirty="0"/>
              <a:t>But:</a:t>
            </a:r>
          </a:p>
          <a:p>
            <a:r>
              <a:rPr lang="en-US" dirty="0"/>
              <a:t>Small sets of genes (traits) with small but biologically-relevant effect will be lost (a follow-up paper tries to work around it by giving different weights to different genes based on a priori knowledge of their relevance)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can calculate the </a:t>
            </a:r>
            <a:r>
              <a:rPr lang="en-US" dirty="0" err="1"/>
              <a:t>clumpiness</a:t>
            </a:r>
            <a:r>
              <a:rPr lang="en-US" dirty="0"/>
              <a:t> of the data by the ratio of local density of the data to that expected for a randomized dataset [</a:t>
            </a:r>
            <a:r>
              <a:rPr lang="en-US" dirty="0" err="1"/>
              <a:t>Korem</a:t>
            </a:r>
            <a:r>
              <a:rPr lang="en-US" dirty="0"/>
              <a:t> et al])</a:t>
            </a:r>
          </a:p>
          <a:p>
            <a:endParaRPr lang="en-US" dirty="0"/>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30</a:t>
            </a:fld>
            <a:endParaRPr lang="en-US"/>
          </a:p>
        </p:txBody>
      </p:sp>
    </p:spTree>
    <p:extLst>
      <p:ext uri="{BB962C8B-B14F-4D97-AF65-F5344CB8AC3E}">
        <p14:creationId xmlns:p14="http://schemas.microsoft.com/office/powerpoint/2010/main" val="1489345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more importantly, phrasing it in terms of tasks and trade-offs allows us to apply selection theory and the fitness function, that are inherently all about optimizing trade-offs.</a:t>
            </a:r>
          </a:p>
          <a:p>
            <a:r>
              <a:rPr lang="en-US" dirty="0"/>
              <a:t>Briefly: because we assume that performance is a decreasing function of distance from the archetypes, the best compromises necessarily lie on a straight line in the case of two archetypes (triangle in the case of 3, </a:t>
            </a:r>
            <a:r>
              <a:rPr lang="en-US" dirty="0" err="1"/>
              <a:t>etc</a:t>
            </a:r>
            <a:r>
              <a:rPr lang="en-US" dirty="0"/>
              <a:t>) and therefore any phenotype that lies off the line is by definition underperforming and therefore eliminated.</a:t>
            </a:r>
          </a:p>
          <a:p>
            <a:endParaRPr lang="en-US" dirty="0"/>
          </a:p>
          <a:p>
            <a:r>
              <a:rPr lang="en-US" dirty="0"/>
              <a:t>In more details:</a:t>
            </a:r>
          </a:p>
          <a:p>
            <a:r>
              <a:rPr lang="en-US" dirty="0"/>
              <a:t>It starts by assuming that the fitness function is a linear combination of the ability of each phenotype to perform each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 is a phenotype – a unique combination of traits – p1 is the ability of that phenotype to perform task 1, and f tells us how much each task is weighted based on how important it is in any given niche, so for example the ability to break down cellulose will be weighted as zero for a carnivore but will be heavily weighted for a herbivore.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results in what is called the Pareto front, which is the set of best compromises a straight line in the case of two archetypes - where each point along this front is a niche. Moving along this front leads to an improvement in some tasks on the expense of the others. Phenotypes that fall off this front are by definition outperformed by those on the front and therefore get eliminated by selection.</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3</a:t>
            </a:fld>
            <a:endParaRPr lang="en-US"/>
          </a:p>
        </p:txBody>
      </p:sp>
    </p:spTree>
    <p:extLst>
      <p:ext uri="{BB962C8B-B14F-4D97-AF65-F5344CB8AC3E}">
        <p14:creationId xmlns:p14="http://schemas.microsoft.com/office/powerpoint/2010/main" val="113433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4</a:t>
            </a:fld>
            <a:endParaRPr lang="en-US"/>
          </a:p>
        </p:txBody>
      </p:sp>
    </p:spTree>
    <p:extLst>
      <p:ext uri="{BB962C8B-B14F-4D97-AF65-F5344CB8AC3E}">
        <p14:creationId xmlns:p14="http://schemas.microsoft.com/office/powerpoint/2010/main" val="1580619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workflow that I’ve been following here</a:t>
            </a:r>
          </a:p>
          <a:p>
            <a:r>
              <a:rPr lang="en-US" dirty="0"/>
              <a:t>Instead of the usual “two-step” solution of first generating modules and then cluster individuals, here we’re achieving these two goals simultaneously.</a:t>
            </a:r>
          </a:p>
        </p:txBody>
      </p:sp>
      <p:sp>
        <p:nvSpPr>
          <p:cNvPr id="4" name="Slide Number Placeholder 3"/>
          <p:cNvSpPr>
            <a:spLocks noGrp="1"/>
          </p:cNvSpPr>
          <p:nvPr>
            <p:ph type="sldNum" sz="quarter" idx="5"/>
          </p:nvPr>
        </p:nvSpPr>
        <p:spPr/>
        <p:txBody>
          <a:bodyPr/>
          <a:lstStyle/>
          <a:p>
            <a:fld id="{543D66C9-B61E-DB4E-AB15-A1928443D0EA}" type="slidenum">
              <a:rPr lang="en-US" smtClean="0"/>
              <a:t>5</a:t>
            </a:fld>
            <a:endParaRPr lang="en-US"/>
          </a:p>
        </p:txBody>
      </p:sp>
    </p:spTree>
    <p:extLst>
      <p:ext uri="{BB962C8B-B14F-4D97-AF65-F5344CB8AC3E}">
        <p14:creationId xmlns:p14="http://schemas.microsoft.com/office/powerpoint/2010/main" val="2209588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current Model-AD </a:t>
            </a:r>
            <a:r>
              <a:rPr lang="en-US" dirty="0" err="1"/>
              <a:t>pipline</a:t>
            </a:r>
            <a:r>
              <a:rPr lang="en-US" dirty="0"/>
              <a:t> using the “two-step” solution</a:t>
            </a:r>
          </a:p>
        </p:txBody>
      </p:sp>
      <p:sp>
        <p:nvSpPr>
          <p:cNvPr id="4" name="Slide Number Placeholder 3"/>
          <p:cNvSpPr>
            <a:spLocks noGrp="1"/>
          </p:cNvSpPr>
          <p:nvPr>
            <p:ph type="sldNum" sz="quarter" idx="5"/>
          </p:nvPr>
        </p:nvSpPr>
        <p:spPr/>
        <p:txBody>
          <a:bodyPr/>
          <a:lstStyle/>
          <a:p>
            <a:fld id="{543D66C9-B61E-DB4E-AB15-A1928443D0EA}" type="slidenum">
              <a:rPr lang="en-US" smtClean="0"/>
              <a:t>6</a:t>
            </a:fld>
            <a:endParaRPr lang="en-US"/>
          </a:p>
        </p:txBody>
      </p:sp>
    </p:spTree>
    <p:extLst>
      <p:ext uri="{BB962C8B-B14F-4D97-AF65-F5344CB8AC3E}">
        <p14:creationId xmlns:p14="http://schemas.microsoft.com/office/powerpoint/2010/main" val="3007489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reminder - this is what Nikhil found in his study using this pipeline: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main subtypes: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subtype A is mostly inflammation + various glial functions, while subtype B is mostly about signal transduction and neuronal function</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7</a:t>
            </a:fld>
            <a:endParaRPr lang="en-US"/>
          </a:p>
        </p:txBody>
      </p:sp>
    </p:spTree>
    <p:extLst>
      <p:ext uri="{BB962C8B-B14F-4D97-AF65-F5344CB8AC3E}">
        <p14:creationId xmlns:p14="http://schemas.microsoft.com/office/powerpoint/2010/main" val="3818911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round of </a:t>
            </a:r>
            <a:r>
              <a:rPr lang="en-US" dirty="0" err="1"/>
              <a:t>Nikil’s</a:t>
            </a:r>
            <a:r>
              <a:rPr lang="en-US" dirty="0"/>
              <a:t> study there were three subtypes found, 2 big ones and 1 small one, but the third one was too small, so it was dismissed. As I’ll show you in a second, using the archetype analysis we were able to recover that third subtype with a more even distribution of patients between the subtypes and a very distinct gene expression profile for each of them.</a:t>
            </a:r>
          </a:p>
        </p:txBody>
      </p:sp>
      <p:sp>
        <p:nvSpPr>
          <p:cNvPr id="4" name="Slide Number Placeholder 3"/>
          <p:cNvSpPr>
            <a:spLocks noGrp="1"/>
          </p:cNvSpPr>
          <p:nvPr>
            <p:ph type="sldNum" sz="quarter" idx="5"/>
          </p:nvPr>
        </p:nvSpPr>
        <p:spPr/>
        <p:txBody>
          <a:bodyPr/>
          <a:lstStyle/>
          <a:p>
            <a:fld id="{543D66C9-B61E-DB4E-AB15-A1928443D0EA}" type="slidenum">
              <a:rPr lang="en-US" smtClean="0"/>
              <a:t>8</a:t>
            </a:fld>
            <a:endParaRPr lang="en-US"/>
          </a:p>
        </p:txBody>
      </p:sp>
    </p:spTree>
    <p:extLst>
      <p:ext uri="{BB962C8B-B14F-4D97-AF65-F5344CB8AC3E}">
        <p14:creationId xmlns:p14="http://schemas.microsoft.com/office/powerpoint/2010/main" val="157112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distribution of the data in general: the first 20 PC’s explain more variation than expected by chance using the broken-stick model as the null distribution.</a:t>
            </a:r>
          </a:p>
          <a:p>
            <a:r>
              <a:rPr lang="en-US" dirty="0"/>
              <a:t>But these 20 PC’s only explain a total of 17% of the variance so I repeated everything using 400 pc’s – 80% - of the variance and that gave essentially the same results, so we’ll stick with 20 PC’s from now on.</a:t>
            </a:r>
          </a:p>
        </p:txBody>
      </p:sp>
      <p:sp>
        <p:nvSpPr>
          <p:cNvPr id="4" name="Slide Number Placeholder 3"/>
          <p:cNvSpPr>
            <a:spLocks noGrp="1"/>
          </p:cNvSpPr>
          <p:nvPr>
            <p:ph type="sldNum" sz="quarter" idx="5"/>
          </p:nvPr>
        </p:nvSpPr>
        <p:spPr/>
        <p:txBody>
          <a:bodyPr/>
          <a:lstStyle/>
          <a:p>
            <a:fld id="{543D66C9-B61E-DB4E-AB15-A1928443D0EA}" type="slidenum">
              <a:rPr lang="en-US" smtClean="0"/>
              <a:t>9</a:t>
            </a:fld>
            <a:endParaRPr lang="en-US"/>
          </a:p>
        </p:txBody>
      </p:sp>
    </p:spTree>
    <p:extLst>
      <p:ext uri="{BB962C8B-B14F-4D97-AF65-F5344CB8AC3E}">
        <p14:creationId xmlns:p14="http://schemas.microsoft.com/office/powerpoint/2010/main" val="3238148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48CA-3B92-664E-8C9B-1A5D42B1A1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E23B40-0C90-8744-A7B6-5098AF283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E80A55-1A4F-A047-ACD4-DD96BE03E77C}"/>
              </a:ext>
            </a:extLst>
          </p:cNvPr>
          <p:cNvSpPr>
            <a:spLocks noGrp="1"/>
          </p:cNvSpPr>
          <p:nvPr>
            <p:ph type="dt" sz="half" idx="10"/>
          </p:nvPr>
        </p:nvSpPr>
        <p:spPr/>
        <p:txBody>
          <a:bodyPr/>
          <a:lstStyle/>
          <a:p>
            <a:fld id="{F14A6735-FC31-894C-A8B3-A300B1B0582D}" type="datetimeFigureOut">
              <a:rPr lang="en-US" smtClean="0"/>
              <a:t>3/2/20</a:t>
            </a:fld>
            <a:endParaRPr lang="en-US"/>
          </a:p>
        </p:txBody>
      </p:sp>
      <p:sp>
        <p:nvSpPr>
          <p:cNvPr id="5" name="Footer Placeholder 4">
            <a:extLst>
              <a:ext uri="{FF2B5EF4-FFF2-40B4-BE49-F238E27FC236}">
                <a16:creationId xmlns:a16="http://schemas.microsoft.com/office/drawing/2014/main" id="{B037FF67-4F77-3E48-859B-5D4983183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5D3B02-9DC3-8142-B81E-C7ACA05B0BC3}"/>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28580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4464-93A6-764D-8099-C2CAD54758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3C6658-352D-894A-B346-34BC33E5AF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4D2E4-7E4A-8D43-89ED-E6F5E5CBAD0C}"/>
              </a:ext>
            </a:extLst>
          </p:cNvPr>
          <p:cNvSpPr>
            <a:spLocks noGrp="1"/>
          </p:cNvSpPr>
          <p:nvPr>
            <p:ph type="dt" sz="half" idx="10"/>
          </p:nvPr>
        </p:nvSpPr>
        <p:spPr/>
        <p:txBody>
          <a:bodyPr/>
          <a:lstStyle/>
          <a:p>
            <a:fld id="{F14A6735-FC31-894C-A8B3-A300B1B0582D}" type="datetimeFigureOut">
              <a:rPr lang="en-US" smtClean="0"/>
              <a:t>3/2/20</a:t>
            </a:fld>
            <a:endParaRPr lang="en-US"/>
          </a:p>
        </p:txBody>
      </p:sp>
      <p:sp>
        <p:nvSpPr>
          <p:cNvPr id="5" name="Footer Placeholder 4">
            <a:extLst>
              <a:ext uri="{FF2B5EF4-FFF2-40B4-BE49-F238E27FC236}">
                <a16:creationId xmlns:a16="http://schemas.microsoft.com/office/drawing/2014/main" id="{33EC5592-2CCD-AC47-89A6-EC3B4AA5C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8227D-D60B-EC45-BD89-7036B71288EC}"/>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51288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128367-4C07-A646-9DFB-51E907D24A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5D73EF-761D-E243-9089-293E0B0BB7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68233-77CD-B849-83AC-334970FC927F}"/>
              </a:ext>
            </a:extLst>
          </p:cNvPr>
          <p:cNvSpPr>
            <a:spLocks noGrp="1"/>
          </p:cNvSpPr>
          <p:nvPr>
            <p:ph type="dt" sz="half" idx="10"/>
          </p:nvPr>
        </p:nvSpPr>
        <p:spPr/>
        <p:txBody>
          <a:bodyPr/>
          <a:lstStyle/>
          <a:p>
            <a:fld id="{F14A6735-FC31-894C-A8B3-A300B1B0582D}" type="datetimeFigureOut">
              <a:rPr lang="en-US" smtClean="0"/>
              <a:t>3/2/20</a:t>
            </a:fld>
            <a:endParaRPr lang="en-US"/>
          </a:p>
        </p:txBody>
      </p:sp>
      <p:sp>
        <p:nvSpPr>
          <p:cNvPr id="5" name="Footer Placeholder 4">
            <a:extLst>
              <a:ext uri="{FF2B5EF4-FFF2-40B4-BE49-F238E27FC236}">
                <a16:creationId xmlns:a16="http://schemas.microsoft.com/office/drawing/2014/main" id="{C765F217-E0E3-244A-8ABD-BF582A38B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82FD7-64B0-3D45-A79B-6DF4B221684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94432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3450-22DF-464C-87D8-FA969275C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FACA66-2A28-F948-9019-1362FF0F36C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03366-3967-E343-B491-9953CA1FE52A}"/>
              </a:ext>
            </a:extLst>
          </p:cNvPr>
          <p:cNvSpPr>
            <a:spLocks noGrp="1"/>
          </p:cNvSpPr>
          <p:nvPr>
            <p:ph type="dt" sz="half" idx="10"/>
          </p:nvPr>
        </p:nvSpPr>
        <p:spPr/>
        <p:txBody>
          <a:bodyPr/>
          <a:lstStyle/>
          <a:p>
            <a:fld id="{F14A6735-FC31-894C-A8B3-A300B1B0582D}" type="datetimeFigureOut">
              <a:rPr lang="en-US" smtClean="0"/>
              <a:t>3/2/20</a:t>
            </a:fld>
            <a:endParaRPr lang="en-US"/>
          </a:p>
        </p:txBody>
      </p:sp>
      <p:sp>
        <p:nvSpPr>
          <p:cNvPr id="5" name="Footer Placeholder 4">
            <a:extLst>
              <a:ext uri="{FF2B5EF4-FFF2-40B4-BE49-F238E27FC236}">
                <a16:creationId xmlns:a16="http://schemas.microsoft.com/office/drawing/2014/main" id="{938037ED-AEDB-4B48-B623-FC8F6B535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663C9D-A8AC-CB4E-9632-C5068FFF968E}"/>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20812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3B1A-48F7-3241-A296-A320041DDD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1F751D-68E0-204B-BB0E-5673D3B9A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74EE4F4-FC3A-5C49-A1F1-AD4FBFF21F28}"/>
              </a:ext>
            </a:extLst>
          </p:cNvPr>
          <p:cNvSpPr>
            <a:spLocks noGrp="1"/>
          </p:cNvSpPr>
          <p:nvPr>
            <p:ph type="dt" sz="half" idx="10"/>
          </p:nvPr>
        </p:nvSpPr>
        <p:spPr/>
        <p:txBody>
          <a:bodyPr/>
          <a:lstStyle/>
          <a:p>
            <a:fld id="{F14A6735-FC31-894C-A8B3-A300B1B0582D}" type="datetimeFigureOut">
              <a:rPr lang="en-US" smtClean="0"/>
              <a:t>3/2/20</a:t>
            </a:fld>
            <a:endParaRPr lang="en-US"/>
          </a:p>
        </p:txBody>
      </p:sp>
      <p:sp>
        <p:nvSpPr>
          <p:cNvPr id="5" name="Footer Placeholder 4">
            <a:extLst>
              <a:ext uri="{FF2B5EF4-FFF2-40B4-BE49-F238E27FC236}">
                <a16:creationId xmlns:a16="http://schemas.microsoft.com/office/drawing/2014/main" id="{58A5BF99-E3C9-C84B-81F8-5D10F3A57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36BEE-D24D-6D44-AF47-92A443FD942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13582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0809-63BB-3D45-9912-99DBBEAEEA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A871AA-D355-944C-AF9B-F6B853775D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B18F3-C3A1-5347-AB54-62900A7CF1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AC73E6-F9FE-4F4E-9C87-81587937A527}"/>
              </a:ext>
            </a:extLst>
          </p:cNvPr>
          <p:cNvSpPr>
            <a:spLocks noGrp="1"/>
          </p:cNvSpPr>
          <p:nvPr>
            <p:ph type="dt" sz="half" idx="10"/>
          </p:nvPr>
        </p:nvSpPr>
        <p:spPr/>
        <p:txBody>
          <a:bodyPr/>
          <a:lstStyle/>
          <a:p>
            <a:fld id="{F14A6735-FC31-894C-A8B3-A300B1B0582D}" type="datetimeFigureOut">
              <a:rPr lang="en-US" smtClean="0"/>
              <a:t>3/2/20</a:t>
            </a:fld>
            <a:endParaRPr lang="en-US"/>
          </a:p>
        </p:txBody>
      </p:sp>
      <p:sp>
        <p:nvSpPr>
          <p:cNvPr id="6" name="Footer Placeholder 5">
            <a:extLst>
              <a:ext uri="{FF2B5EF4-FFF2-40B4-BE49-F238E27FC236}">
                <a16:creationId xmlns:a16="http://schemas.microsoft.com/office/drawing/2014/main" id="{E9471221-116A-7844-BF72-4851B4EA3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5D7BC4-4E9B-FF4C-8970-E3C3667D048F}"/>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262499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DB2D-CA19-2C45-9321-E168D217E5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5ADBF1-13F8-6B40-A315-8BD2D8DE2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E8C518-9088-FC4C-A00F-795EA26CFED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577CB0-6401-2D42-A30E-6CD43E6449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940509C-52BD-7E4B-96FD-1EB14FAD00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7501C2-348E-884C-84AD-51A597845FE9}"/>
              </a:ext>
            </a:extLst>
          </p:cNvPr>
          <p:cNvSpPr>
            <a:spLocks noGrp="1"/>
          </p:cNvSpPr>
          <p:nvPr>
            <p:ph type="dt" sz="half" idx="10"/>
          </p:nvPr>
        </p:nvSpPr>
        <p:spPr/>
        <p:txBody>
          <a:bodyPr/>
          <a:lstStyle/>
          <a:p>
            <a:fld id="{F14A6735-FC31-894C-A8B3-A300B1B0582D}" type="datetimeFigureOut">
              <a:rPr lang="en-US" smtClean="0"/>
              <a:t>3/2/20</a:t>
            </a:fld>
            <a:endParaRPr lang="en-US"/>
          </a:p>
        </p:txBody>
      </p:sp>
      <p:sp>
        <p:nvSpPr>
          <p:cNvPr id="8" name="Footer Placeholder 7">
            <a:extLst>
              <a:ext uri="{FF2B5EF4-FFF2-40B4-BE49-F238E27FC236}">
                <a16:creationId xmlns:a16="http://schemas.microsoft.com/office/drawing/2014/main" id="{73B24AA7-3F97-D740-B0F7-D5AB26F3A7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1DB68C-E656-7B45-B778-EF338F70EF0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813347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7FB1-39DA-214B-BA2C-8E9FC2F6C3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8A864B-7FA0-0B42-83C2-866A6AA398C1}"/>
              </a:ext>
            </a:extLst>
          </p:cNvPr>
          <p:cNvSpPr>
            <a:spLocks noGrp="1"/>
          </p:cNvSpPr>
          <p:nvPr>
            <p:ph type="dt" sz="half" idx="10"/>
          </p:nvPr>
        </p:nvSpPr>
        <p:spPr/>
        <p:txBody>
          <a:bodyPr/>
          <a:lstStyle/>
          <a:p>
            <a:fld id="{F14A6735-FC31-894C-A8B3-A300B1B0582D}" type="datetimeFigureOut">
              <a:rPr lang="en-US" smtClean="0"/>
              <a:t>3/2/20</a:t>
            </a:fld>
            <a:endParaRPr lang="en-US"/>
          </a:p>
        </p:txBody>
      </p:sp>
      <p:sp>
        <p:nvSpPr>
          <p:cNvPr id="4" name="Footer Placeholder 3">
            <a:extLst>
              <a:ext uri="{FF2B5EF4-FFF2-40B4-BE49-F238E27FC236}">
                <a16:creationId xmlns:a16="http://schemas.microsoft.com/office/drawing/2014/main" id="{8A923ADC-3720-E74F-85F4-EC95517A0F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50678-EAF5-C442-8FA8-754F06DD7DD8}"/>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402184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6A21E-64AE-4F4B-9653-2B4FF01C1F4E}"/>
              </a:ext>
            </a:extLst>
          </p:cNvPr>
          <p:cNvSpPr>
            <a:spLocks noGrp="1"/>
          </p:cNvSpPr>
          <p:nvPr>
            <p:ph type="dt" sz="half" idx="10"/>
          </p:nvPr>
        </p:nvSpPr>
        <p:spPr/>
        <p:txBody>
          <a:bodyPr/>
          <a:lstStyle/>
          <a:p>
            <a:fld id="{F14A6735-FC31-894C-A8B3-A300B1B0582D}" type="datetimeFigureOut">
              <a:rPr lang="en-US" smtClean="0"/>
              <a:t>3/2/20</a:t>
            </a:fld>
            <a:endParaRPr lang="en-US"/>
          </a:p>
        </p:txBody>
      </p:sp>
      <p:sp>
        <p:nvSpPr>
          <p:cNvPr id="3" name="Footer Placeholder 2">
            <a:extLst>
              <a:ext uri="{FF2B5EF4-FFF2-40B4-BE49-F238E27FC236}">
                <a16:creationId xmlns:a16="http://schemas.microsoft.com/office/drawing/2014/main" id="{F42B1218-C0CA-E240-AE2E-AEE9BDDFEA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2B79E7-8AB9-274E-B4D1-6015EEEDAF8B}"/>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211832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AFF0-C823-8A49-8B96-9B50EF1FE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AFA392-93CD-E94C-8F80-16A1E5A43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A3F57E-249B-9A4A-AADF-1692BA256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DD5854-AB24-6041-8187-9EBE95FBE8AD}"/>
              </a:ext>
            </a:extLst>
          </p:cNvPr>
          <p:cNvSpPr>
            <a:spLocks noGrp="1"/>
          </p:cNvSpPr>
          <p:nvPr>
            <p:ph type="dt" sz="half" idx="10"/>
          </p:nvPr>
        </p:nvSpPr>
        <p:spPr/>
        <p:txBody>
          <a:bodyPr/>
          <a:lstStyle/>
          <a:p>
            <a:fld id="{F14A6735-FC31-894C-A8B3-A300B1B0582D}" type="datetimeFigureOut">
              <a:rPr lang="en-US" smtClean="0"/>
              <a:t>3/2/20</a:t>
            </a:fld>
            <a:endParaRPr lang="en-US"/>
          </a:p>
        </p:txBody>
      </p:sp>
      <p:sp>
        <p:nvSpPr>
          <p:cNvPr id="6" name="Footer Placeholder 5">
            <a:extLst>
              <a:ext uri="{FF2B5EF4-FFF2-40B4-BE49-F238E27FC236}">
                <a16:creationId xmlns:a16="http://schemas.microsoft.com/office/drawing/2014/main" id="{308D401B-3F43-0448-959C-4726EA5148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0BC04-7988-F24E-87DF-C2AD49768FFC}"/>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7162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26C9-7658-E44D-8EAB-D61518858D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96CE57-C798-FC46-9C12-51ABA5F801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8ACB96-A2B4-4147-8E6E-E730EB7EB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94B957-A794-6A47-AB60-445B48147843}"/>
              </a:ext>
            </a:extLst>
          </p:cNvPr>
          <p:cNvSpPr>
            <a:spLocks noGrp="1"/>
          </p:cNvSpPr>
          <p:nvPr>
            <p:ph type="dt" sz="half" idx="10"/>
          </p:nvPr>
        </p:nvSpPr>
        <p:spPr/>
        <p:txBody>
          <a:bodyPr/>
          <a:lstStyle/>
          <a:p>
            <a:fld id="{F14A6735-FC31-894C-A8B3-A300B1B0582D}" type="datetimeFigureOut">
              <a:rPr lang="en-US" smtClean="0"/>
              <a:t>3/2/20</a:t>
            </a:fld>
            <a:endParaRPr lang="en-US"/>
          </a:p>
        </p:txBody>
      </p:sp>
      <p:sp>
        <p:nvSpPr>
          <p:cNvPr id="6" name="Footer Placeholder 5">
            <a:extLst>
              <a:ext uri="{FF2B5EF4-FFF2-40B4-BE49-F238E27FC236}">
                <a16:creationId xmlns:a16="http://schemas.microsoft.com/office/drawing/2014/main" id="{D2EC3B47-4D63-6041-9E86-6D6DF661E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9B755-A265-8844-B2B3-05980C596379}"/>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01051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A16B79-9203-F54F-AC89-E6DD784C75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ABE2F2-C24C-0B40-8E6D-C6DB579AB7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5D82E-2509-DC45-84BB-22810AE7A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4A6735-FC31-894C-A8B3-A300B1B0582D}" type="datetimeFigureOut">
              <a:rPr lang="en-US" smtClean="0"/>
              <a:t>3/2/20</a:t>
            </a:fld>
            <a:endParaRPr lang="en-US"/>
          </a:p>
        </p:txBody>
      </p:sp>
      <p:sp>
        <p:nvSpPr>
          <p:cNvPr id="5" name="Footer Placeholder 4">
            <a:extLst>
              <a:ext uri="{FF2B5EF4-FFF2-40B4-BE49-F238E27FC236}">
                <a16:creationId xmlns:a16="http://schemas.microsoft.com/office/drawing/2014/main" id="{F29FF8CB-DF13-BA4D-8673-DBC0CE1144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DD6F87-2D17-F04B-8C22-C9B4F8F493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A14BD-3F7F-5A46-B77C-0CE2E8D3257B}" type="slidenum">
              <a:rPr lang="en-US" smtClean="0"/>
              <a:t>‹#›</a:t>
            </a:fld>
            <a:endParaRPr lang="en-US"/>
          </a:p>
        </p:txBody>
      </p:sp>
    </p:spTree>
    <p:extLst>
      <p:ext uri="{BB962C8B-B14F-4D97-AF65-F5344CB8AC3E}">
        <p14:creationId xmlns:p14="http://schemas.microsoft.com/office/powerpoint/2010/main" val="1069688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358D-9108-E64F-B3C7-5372903200D5}"/>
              </a:ext>
            </a:extLst>
          </p:cNvPr>
          <p:cNvSpPr>
            <a:spLocks noGrp="1"/>
          </p:cNvSpPr>
          <p:nvPr>
            <p:ph type="ctrTitle"/>
          </p:nvPr>
        </p:nvSpPr>
        <p:spPr>
          <a:xfrm>
            <a:off x="2720614" y="1915297"/>
            <a:ext cx="6744662" cy="1245347"/>
          </a:xfrm>
        </p:spPr>
        <p:txBody>
          <a:bodyPr>
            <a:normAutofit/>
          </a:bodyPr>
          <a:lstStyle/>
          <a:p>
            <a:r>
              <a:rPr lang="en-US" sz="3600" dirty="0"/>
              <a:t>Stratifying ROSMAP patients with archetype analysis</a:t>
            </a:r>
          </a:p>
        </p:txBody>
      </p:sp>
    </p:spTree>
    <p:extLst>
      <p:ext uri="{BB962C8B-B14F-4D97-AF65-F5344CB8AC3E}">
        <p14:creationId xmlns:p14="http://schemas.microsoft.com/office/powerpoint/2010/main" val="410817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238BC9-A1A1-3D4E-BE72-5508F742823D}"/>
              </a:ext>
            </a:extLst>
          </p:cNvPr>
          <p:cNvPicPr>
            <a:picLocks noChangeAspect="1"/>
          </p:cNvPicPr>
          <p:nvPr/>
        </p:nvPicPr>
        <p:blipFill>
          <a:blip r:embed="rId3"/>
          <a:stretch>
            <a:fillRect/>
          </a:stretch>
        </p:blipFill>
        <p:spPr>
          <a:xfrm>
            <a:off x="184476" y="777240"/>
            <a:ext cx="5044669" cy="4983480"/>
          </a:xfrm>
          <a:prstGeom prst="rect">
            <a:avLst/>
          </a:prstGeom>
        </p:spPr>
      </p:pic>
      <p:pic>
        <p:nvPicPr>
          <p:cNvPr id="5" name="Picture 4">
            <a:extLst>
              <a:ext uri="{FF2B5EF4-FFF2-40B4-BE49-F238E27FC236}">
                <a16:creationId xmlns:a16="http://schemas.microsoft.com/office/drawing/2014/main" id="{0A3FBB9D-7789-C44A-BDC3-7CBD071C64C9}"/>
              </a:ext>
            </a:extLst>
          </p:cNvPr>
          <p:cNvPicPr>
            <a:picLocks noChangeAspect="1"/>
          </p:cNvPicPr>
          <p:nvPr/>
        </p:nvPicPr>
        <p:blipFill>
          <a:blip r:embed="rId4"/>
          <a:stretch>
            <a:fillRect/>
          </a:stretch>
        </p:blipFill>
        <p:spPr>
          <a:xfrm>
            <a:off x="6045262" y="777240"/>
            <a:ext cx="5023996" cy="4983480"/>
          </a:xfrm>
          <a:prstGeom prst="rect">
            <a:avLst/>
          </a:prstGeom>
        </p:spPr>
      </p:pic>
      <p:sp>
        <p:nvSpPr>
          <p:cNvPr id="6" name="TextBox 5">
            <a:extLst>
              <a:ext uri="{FF2B5EF4-FFF2-40B4-BE49-F238E27FC236}">
                <a16:creationId xmlns:a16="http://schemas.microsoft.com/office/drawing/2014/main" id="{42DC7EB4-EB78-1A42-A9E0-E1E10DBEE3ED}"/>
              </a:ext>
            </a:extLst>
          </p:cNvPr>
          <p:cNvSpPr txBox="1"/>
          <p:nvPr/>
        </p:nvSpPr>
        <p:spPr>
          <a:xfrm>
            <a:off x="1760220" y="365760"/>
            <a:ext cx="2675669" cy="369332"/>
          </a:xfrm>
          <a:prstGeom prst="rect">
            <a:avLst/>
          </a:prstGeom>
          <a:noFill/>
        </p:spPr>
        <p:txBody>
          <a:bodyPr wrap="none" rtlCol="0">
            <a:spAutoFit/>
          </a:bodyPr>
          <a:lstStyle/>
          <a:p>
            <a:r>
              <a:rPr lang="en-US" dirty="0"/>
              <a:t>3 archetypes explain &gt;50%</a:t>
            </a:r>
          </a:p>
        </p:txBody>
      </p:sp>
      <p:sp>
        <p:nvSpPr>
          <p:cNvPr id="7" name="TextBox 6">
            <a:extLst>
              <a:ext uri="{FF2B5EF4-FFF2-40B4-BE49-F238E27FC236}">
                <a16:creationId xmlns:a16="http://schemas.microsoft.com/office/drawing/2014/main" id="{CAD14196-A904-F649-A0E2-51E5FD312DFF}"/>
              </a:ext>
            </a:extLst>
          </p:cNvPr>
          <p:cNvSpPr txBox="1"/>
          <p:nvPr/>
        </p:nvSpPr>
        <p:spPr>
          <a:xfrm>
            <a:off x="7429500" y="365760"/>
            <a:ext cx="2425857" cy="369332"/>
          </a:xfrm>
          <a:prstGeom prst="rect">
            <a:avLst/>
          </a:prstGeom>
          <a:noFill/>
        </p:spPr>
        <p:txBody>
          <a:bodyPr wrap="none" rtlCol="0">
            <a:spAutoFit/>
          </a:bodyPr>
          <a:lstStyle/>
          <a:p>
            <a:r>
              <a:rPr lang="en-US" dirty="0"/>
              <a:t>4</a:t>
            </a:r>
            <a:r>
              <a:rPr lang="en-US" baseline="30000" dirty="0"/>
              <a:t>th</a:t>
            </a:r>
            <a:r>
              <a:rPr lang="en-US" dirty="0"/>
              <a:t> archetype adds &lt; 5%</a:t>
            </a:r>
          </a:p>
        </p:txBody>
      </p:sp>
      <p:grpSp>
        <p:nvGrpSpPr>
          <p:cNvPr id="2" name="Group 1">
            <a:extLst>
              <a:ext uri="{FF2B5EF4-FFF2-40B4-BE49-F238E27FC236}">
                <a16:creationId xmlns:a16="http://schemas.microsoft.com/office/drawing/2014/main" id="{8912DEEB-79D2-5D4F-940C-FE17D2DFBD97}"/>
              </a:ext>
            </a:extLst>
          </p:cNvPr>
          <p:cNvGrpSpPr/>
          <p:nvPr/>
        </p:nvGrpSpPr>
        <p:grpSpPr>
          <a:xfrm>
            <a:off x="2557315" y="5802868"/>
            <a:ext cx="7589788" cy="584775"/>
            <a:chOff x="2557315" y="5802868"/>
            <a:chExt cx="7589788" cy="584775"/>
          </a:xfrm>
        </p:grpSpPr>
        <p:sp>
          <p:nvSpPr>
            <p:cNvPr id="9" name="Notched Right Arrow 8">
              <a:extLst>
                <a:ext uri="{FF2B5EF4-FFF2-40B4-BE49-F238E27FC236}">
                  <a16:creationId xmlns:a16="http://schemas.microsoft.com/office/drawing/2014/main" id="{4482752A-03D1-1045-A9EF-43B6382EBDFA}"/>
                </a:ext>
              </a:extLst>
            </p:cNvPr>
            <p:cNvSpPr/>
            <p:nvPr/>
          </p:nvSpPr>
          <p:spPr>
            <a:xfrm>
              <a:off x="2557315" y="5938748"/>
              <a:ext cx="1051560" cy="29718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D19B15F-3BE4-184E-ABDA-8568389A5A8D}"/>
                </a:ext>
              </a:extLst>
            </p:cNvPr>
            <p:cNvSpPr txBox="1"/>
            <p:nvPr/>
          </p:nvSpPr>
          <p:spPr>
            <a:xfrm>
              <a:off x="3733039" y="5802868"/>
              <a:ext cx="6414064" cy="584775"/>
            </a:xfrm>
            <a:prstGeom prst="rect">
              <a:avLst/>
            </a:prstGeom>
            <a:noFill/>
          </p:spPr>
          <p:txBody>
            <a:bodyPr wrap="none" rtlCol="0">
              <a:spAutoFit/>
            </a:bodyPr>
            <a:lstStyle/>
            <a:p>
              <a:r>
                <a:rPr lang="en-US" sz="3200" b="1" dirty="0">
                  <a:solidFill>
                    <a:srgbClr val="0070C0"/>
                  </a:solidFill>
                </a:rPr>
                <a:t>3 archetypes based on AD cases only</a:t>
              </a:r>
            </a:p>
          </p:txBody>
        </p:sp>
      </p:grpSp>
    </p:spTree>
    <p:extLst>
      <p:ext uri="{BB962C8B-B14F-4D97-AF65-F5344CB8AC3E}">
        <p14:creationId xmlns:p14="http://schemas.microsoft.com/office/powerpoint/2010/main" val="351952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24124-4E12-5241-9DAC-7E36F17A44FC}"/>
              </a:ext>
            </a:extLst>
          </p:cNvPr>
          <p:cNvPicPr>
            <a:picLocks noChangeAspect="1"/>
          </p:cNvPicPr>
          <p:nvPr/>
        </p:nvPicPr>
        <p:blipFill rotWithShape="1">
          <a:blip r:embed="rId3"/>
          <a:srcRect r="12228"/>
          <a:stretch/>
        </p:blipFill>
        <p:spPr>
          <a:xfrm>
            <a:off x="99547" y="375920"/>
            <a:ext cx="5834195" cy="6482080"/>
          </a:xfrm>
          <a:prstGeom prst="rect">
            <a:avLst/>
          </a:prstGeom>
        </p:spPr>
      </p:pic>
      <p:pic>
        <p:nvPicPr>
          <p:cNvPr id="12" name="Picture 11">
            <a:extLst>
              <a:ext uri="{FF2B5EF4-FFF2-40B4-BE49-F238E27FC236}">
                <a16:creationId xmlns:a16="http://schemas.microsoft.com/office/drawing/2014/main" id="{FC73E4C2-E5F3-8242-8E0E-EB27291E02C9}"/>
              </a:ext>
            </a:extLst>
          </p:cNvPr>
          <p:cNvPicPr>
            <a:picLocks noChangeAspect="1"/>
          </p:cNvPicPr>
          <p:nvPr/>
        </p:nvPicPr>
        <p:blipFill rotWithShape="1">
          <a:blip r:embed="rId4"/>
          <a:srcRect t="45063" b="21517"/>
          <a:stretch/>
        </p:blipFill>
        <p:spPr>
          <a:xfrm>
            <a:off x="5933742" y="2604748"/>
            <a:ext cx="5156200" cy="984272"/>
          </a:xfrm>
          <a:prstGeom prst="rect">
            <a:avLst/>
          </a:prstGeom>
          <a:ln w="25400">
            <a:solidFill>
              <a:schemeClr val="accent1">
                <a:shade val="50000"/>
              </a:schemeClr>
            </a:solidFill>
          </a:ln>
        </p:spPr>
      </p:pic>
      <p:grpSp>
        <p:nvGrpSpPr>
          <p:cNvPr id="27" name="Group 26">
            <a:extLst>
              <a:ext uri="{FF2B5EF4-FFF2-40B4-BE49-F238E27FC236}">
                <a16:creationId xmlns:a16="http://schemas.microsoft.com/office/drawing/2014/main" id="{0A8B9A2A-4BF2-8B45-BE1C-38B38310E046}"/>
              </a:ext>
            </a:extLst>
          </p:cNvPr>
          <p:cNvGrpSpPr/>
          <p:nvPr/>
        </p:nvGrpSpPr>
        <p:grpSpPr>
          <a:xfrm>
            <a:off x="4359680" y="4492216"/>
            <a:ext cx="1574062" cy="1140233"/>
            <a:chOff x="4023360" y="569267"/>
            <a:chExt cx="1574062" cy="1140233"/>
          </a:xfrm>
        </p:grpSpPr>
        <p:sp>
          <p:nvSpPr>
            <p:cNvPr id="17" name="Oval 16">
              <a:extLst>
                <a:ext uri="{FF2B5EF4-FFF2-40B4-BE49-F238E27FC236}">
                  <a16:creationId xmlns:a16="http://schemas.microsoft.com/office/drawing/2014/main" id="{03D8ED9E-740F-D941-B9D4-719A99D4CC78}"/>
                </a:ext>
              </a:extLst>
            </p:cNvPr>
            <p:cNvSpPr/>
            <p:nvPr/>
          </p:nvSpPr>
          <p:spPr>
            <a:xfrm flipH="1" flipV="1">
              <a:off x="4023360" y="685800"/>
              <a:ext cx="160020" cy="18288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2AA2825-DD29-7B49-A128-59BC73FCA398}"/>
                </a:ext>
              </a:extLst>
            </p:cNvPr>
            <p:cNvSpPr txBox="1"/>
            <p:nvPr/>
          </p:nvSpPr>
          <p:spPr>
            <a:xfrm>
              <a:off x="4183380" y="569267"/>
              <a:ext cx="351378" cy="461665"/>
            </a:xfrm>
            <a:prstGeom prst="rect">
              <a:avLst/>
            </a:prstGeom>
            <a:noFill/>
          </p:spPr>
          <p:txBody>
            <a:bodyPr wrap="none" rtlCol="0">
              <a:spAutoFit/>
            </a:bodyPr>
            <a:lstStyle/>
            <a:p>
              <a:r>
                <a:rPr lang="en-US" sz="2400" dirty="0"/>
                <a:t>B</a:t>
              </a:r>
            </a:p>
          </p:txBody>
        </p:sp>
        <p:grpSp>
          <p:nvGrpSpPr>
            <p:cNvPr id="21" name="Group 20">
              <a:extLst>
                <a:ext uri="{FF2B5EF4-FFF2-40B4-BE49-F238E27FC236}">
                  <a16:creationId xmlns:a16="http://schemas.microsoft.com/office/drawing/2014/main" id="{970FD7FD-0C0C-B34B-8240-09161BDF1563}"/>
                </a:ext>
              </a:extLst>
            </p:cNvPr>
            <p:cNvGrpSpPr/>
            <p:nvPr/>
          </p:nvGrpSpPr>
          <p:grpSpPr>
            <a:xfrm>
              <a:off x="4023360" y="908551"/>
              <a:ext cx="522620" cy="461665"/>
              <a:chOff x="4175760" y="721667"/>
              <a:chExt cx="522620" cy="461665"/>
            </a:xfrm>
          </p:grpSpPr>
          <p:sp>
            <p:nvSpPr>
              <p:cNvPr id="19" name="Oval 18">
                <a:extLst>
                  <a:ext uri="{FF2B5EF4-FFF2-40B4-BE49-F238E27FC236}">
                    <a16:creationId xmlns:a16="http://schemas.microsoft.com/office/drawing/2014/main" id="{2B77D353-99F2-0A43-B650-DEF2A286CFC9}"/>
                  </a:ext>
                </a:extLst>
              </p:cNvPr>
              <p:cNvSpPr/>
              <p:nvPr/>
            </p:nvSpPr>
            <p:spPr>
              <a:xfrm flipH="1" flipV="1">
                <a:off x="4175760" y="838200"/>
                <a:ext cx="16002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99AEF9-EB6F-624F-A5E1-6499C483FF6B}"/>
                  </a:ext>
                </a:extLst>
              </p:cNvPr>
              <p:cNvSpPr txBox="1"/>
              <p:nvPr/>
            </p:nvSpPr>
            <p:spPr>
              <a:xfrm>
                <a:off x="4335780" y="721667"/>
                <a:ext cx="362600" cy="461665"/>
              </a:xfrm>
              <a:prstGeom prst="rect">
                <a:avLst/>
              </a:prstGeom>
              <a:noFill/>
            </p:spPr>
            <p:txBody>
              <a:bodyPr wrap="none" rtlCol="0">
                <a:spAutoFit/>
              </a:bodyPr>
              <a:lstStyle/>
              <a:p>
                <a:r>
                  <a:rPr lang="en-US" sz="2400" dirty="0"/>
                  <a:t>A</a:t>
                </a:r>
              </a:p>
            </p:txBody>
          </p:sp>
        </p:grpSp>
        <p:grpSp>
          <p:nvGrpSpPr>
            <p:cNvPr id="26" name="Group 25">
              <a:extLst>
                <a:ext uri="{FF2B5EF4-FFF2-40B4-BE49-F238E27FC236}">
                  <a16:creationId xmlns:a16="http://schemas.microsoft.com/office/drawing/2014/main" id="{0818C21E-7A6F-7947-9251-889F09CD3E06}"/>
                </a:ext>
              </a:extLst>
            </p:cNvPr>
            <p:cNvGrpSpPr/>
            <p:nvPr/>
          </p:nvGrpSpPr>
          <p:grpSpPr>
            <a:xfrm>
              <a:off x="4034582" y="1247835"/>
              <a:ext cx="1562840" cy="461665"/>
              <a:chOff x="4175760" y="721667"/>
              <a:chExt cx="1562840" cy="461665"/>
            </a:xfrm>
          </p:grpSpPr>
          <p:sp>
            <p:nvSpPr>
              <p:cNvPr id="24" name="Oval 23">
                <a:extLst>
                  <a:ext uri="{FF2B5EF4-FFF2-40B4-BE49-F238E27FC236}">
                    <a16:creationId xmlns:a16="http://schemas.microsoft.com/office/drawing/2014/main" id="{5CAE04BA-06E1-F844-B65D-690DB0051770}"/>
                  </a:ext>
                </a:extLst>
              </p:cNvPr>
              <p:cNvSpPr/>
              <p:nvPr/>
            </p:nvSpPr>
            <p:spPr>
              <a:xfrm flipH="1" flipV="1">
                <a:off x="4175760" y="838200"/>
                <a:ext cx="160020" cy="18288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3CA67B0-3855-1F41-8DC5-A51CE57F5279}"/>
                  </a:ext>
                </a:extLst>
              </p:cNvPr>
              <p:cNvSpPr txBox="1"/>
              <p:nvPr/>
            </p:nvSpPr>
            <p:spPr>
              <a:xfrm>
                <a:off x="4335780" y="721667"/>
                <a:ext cx="1402820" cy="461665"/>
              </a:xfrm>
              <a:prstGeom prst="rect">
                <a:avLst/>
              </a:prstGeom>
              <a:noFill/>
            </p:spPr>
            <p:txBody>
              <a:bodyPr wrap="none" rtlCol="0">
                <a:spAutoFit/>
              </a:bodyPr>
              <a:lstStyle/>
              <a:p>
                <a:r>
                  <a:rPr lang="en-US" sz="2400" dirty="0"/>
                  <a:t>bootstrap</a:t>
                </a:r>
              </a:p>
            </p:txBody>
          </p:sp>
        </p:grpSp>
      </p:grpSp>
      <p:sp>
        <p:nvSpPr>
          <p:cNvPr id="28" name="Rectangle 27">
            <a:extLst>
              <a:ext uri="{FF2B5EF4-FFF2-40B4-BE49-F238E27FC236}">
                <a16:creationId xmlns:a16="http://schemas.microsoft.com/office/drawing/2014/main" id="{F09264D9-C459-BB41-890C-7E1BACD35151}"/>
              </a:ext>
            </a:extLst>
          </p:cNvPr>
          <p:cNvSpPr/>
          <p:nvPr/>
        </p:nvSpPr>
        <p:spPr>
          <a:xfrm>
            <a:off x="5851408" y="1294485"/>
            <a:ext cx="5793913" cy="1200329"/>
          </a:xfrm>
          <a:prstGeom prst="rect">
            <a:avLst/>
          </a:prstGeom>
        </p:spPr>
        <p:txBody>
          <a:bodyPr wrap="square">
            <a:spAutoFit/>
          </a:bodyPr>
          <a:lstStyle/>
          <a:p>
            <a:r>
              <a:rPr lang="en-US" sz="2400" b="1" dirty="0">
                <a:solidFill>
                  <a:srgbClr val="0070C0"/>
                </a:solidFill>
              </a:rPr>
              <a:t>Archetype 3 is all subtype B</a:t>
            </a:r>
          </a:p>
          <a:p>
            <a:r>
              <a:rPr lang="en-US" sz="2400" b="1" dirty="0">
                <a:solidFill>
                  <a:srgbClr val="0070C0"/>
                </a:solidFill>
              </a:rPr>
              <a:t>Archetype 1 is	 mostly subtype A</a:t>
            </a:r>
          </a:p>
          <a:p>
            <a:r>
              <a:rPr lang="en-US" sz="2400" b="1" dirty="0">
                <a:solidFill>
                  <a:srgbClr val="0070C0"/>
                </a:solidFill>
              </a:rPr>
              <a:t>Archetype 2 is a mix</a:t>
            </a:r>
          </a:p>
        </p:txBody>
      </p:sp>
      <p:grpSp>
        <p:nvGrpSpPr>
          <p:cNvPr id="32" name="Group 31">
            <a:extLst>
              <a:ext uri="{FF2B5EF4-FFF2-40B4-BE49-F238E27FC236}">
                <a16:creationId xmlns:a16="http://schemas.microsoft.com/office/drawing/2014/main" id="{3C2596E4-33F7-1C4D-A3A8-79DBC8E44699}"/>
              </a:ext>
            </a:extLst>
          </p:cNvPr>
          <p:cNvGrpSpPr/>
          <p:nvPr/>
        </p:nvGrpSpPr>
        <p:grpSpPr>
          <a:xfrm>
            <a:off x="5851408" y="2604748"/>
            <a:ext cx="5238534" cy="2148998"/>
            <a:chOff x="5851408" y="2604748"/>
            <a:chExt cx="5238534" cy="2148998"/>
          </a:xfrm>
        </p:grpSpPr>
        <p:pic>
          <p:nvPicPr>
            <p:cNvPr id="30" name="Picture 29">
              <a:extLst>
                <a:ext uri="{FF2B5EF4-FFF2-40B4-BE49-F238E27FC236}">
                  <a16:creationId xmlns:a16="http://schemas.microsoft.com/office/drawing/2014/main" id="{DDE0230F-CA50-1A4F-99B2-77DFB255D2F0}"/>
                </a:ext>
              </a:extLst>
            </p:cNvPr>
            <p:cNvPicPr>
              <a:picLocks noChangeAspect="1"/>
            </p:cNvPicPr>
            <p:nvPr/>
          </p:nvPicPr>
          <p:blipFill rotWithShape="1">
            <a:blip r:embed="rId4"/>
            <a:srcRect t="45063"/>
            <a:stretch/>
          </p:blipFill>
          <p:spPr>
            <a:xfrm>
              <a:off x="5933742" y="2604748"/>
              <a:ext cx="5156200" cy="1617980"/>
            </a:xfrm>
            <a:prstGeom prst="rect">
              <a:avLst/>
            </a:prstGeom>
            <a:ln w="25400">
              <a:solidFill>
                <a:schemeClr val="accent1">
                  <a:shade val="50000"/>
                </a:schemeClr>
              </a:solidFill>
            </a:ln>
          </p:spPr>
        </p:pic>
        <p:sp>
          <p:nvSpPr>
            <p:cNvPr id="31" name="TextBox 30">
              <a:extLst>
                <a:ext uri="{FF2B5EF4-FFF2-40B4-BE49-F238E27FC236}">
                  <a16:creationId xmlns:a16="http://schemas.microsoft.com/office/drawing/2014/main" id="{4A962B15-FD3B-1F4E-89FC-60A5FCBF129D}"/>
                </a:ext>
              </a:extLst>
            </p:cNvPr>
            <p:cNvSpPr txBox="1"/>
            <p:nvPr/>
          </p:nvSpPr>
          <p:spPr>
            <a:xfrm>
              <a:off x="5851408" y="4292081"/>
              <a:ext cx="3989105" cy="461665"/>
            </a:xfrm>
            <a:prstGeom prst="rect">
              <a:avLst/>
            </a:prstGeom>
            <a:noFill/>
          </p:spPr>
          <p:txBody>
            <a:bodyPr wrap="none" rtlCol="0">
              <a:spAutoFit/>
            </a:bodyPr>
            <a:lstStyle/>
            <a:p>
              <a:r>
                <a:rPr lang="en-US" sz="2400" b="1" dirty="0">
                  <a:solidFill>
                    <a:srgbClr val="0070C0"/>
                  </a:solidFill>
                </a:rPr>
                <a:t>Control and Other are all over</a:t>
              </a:r>
            </a:p>
          </p:txBody>
        </p:sp>
      </p:grpSp>
      <p:sp>
        <p:nvSpPr>
          <p:cNvPr id="2" name="TextBox 1">
            <a:extLst>
              <a:ext uri="{FF2B5EF4-FFF2-40B4-BE49-F238E27FC236}">
                <a16:creationId xmlns:a16="http://schemas.microsoft.com/office/drawing/2014/main" id="{F30F963F-E45B-B94C-AC91-0FB08154F329}"/>
              </a:ext>
            </a:extLst>
          </p:cNvPr>
          <p:cNvSpPr txBox="1"/>
          <p:nvPr/>
        </p:nvSpPr>
        <p:spPr>
          <a:xfrm>
            <a:off x="2654629" y="368382"/>
            <a:ext cx="8851269" cy="461665"/>
          </a:xfrm>
          <a:prstGeom prst="rect">
            <a:avLst/>
          </a:prstGeom>
          <a:noFill/>
        </p:spPr>
        <p:txBody>
          <a:bodyPr wrap="none" rtlCol="0">
            <a:spAutoFit/>
          </a:bodyPr>
          <a:lstStyle/>
          <a:p>
            <a:r>
              <a:rPr lang="en-US" sz="2400" dirty="0"/>
              <a:t>Position of archetypes in GE space relative to </a:t>
            </a:r>
            <a:r>
              <a:rPr lang="en-US" sz="2400" dirty="0" err="1"/>
              <a:t>Nikil’s</a:t>
            </a:r>
            <a:r>
              <a:rPr lang="en-US" sz="2400" dirty="0"/>
              <a:t> K-means subtypes</a:t>
            </a:r>
          </a:p>
        </p:txBody>
      </p:sp>
    </p:spTree>
    <p:extLst>
      <p:ext uri="{BB962C8B-B14F-4D97-AF65-F5344CB8AC3E}">
        <p14:creationId xmlns:p14="http://schemas.microsoft.com/office/powerpoint/2010/main" val="4090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7A0F9D-FC16-F14F-9BC6-66DBE1D38AEB}"/>
              </a:ext>
            </a:extLst>
          </p:cNvPr>
          <p:cNvPicPr>
            <a:picLocks noChangeAspect="1"/>
          </p:cNvPicPr>
          <p:nvPr/>
        </p:nvPicPr>
        <p:blipFill>
          <a:blip r:embed="rId3"/>
          <a:stretch>
            <a:fillRect/>
          </a:stretch>
        </p:blipFill>
        <p:spPr>
          <a:xfrm>
            <a:off x="331573" y="0"/>
            <a:ext cx="6116595" cy="6116595"/>
          </a:xfrm>
          <a:prstGeom prst="rect">
            <a:avLst/>
          </a:prstGeom>
        </p:spPr>
      </p:pic>
      <p:pic>
        <p:nvPicPr>
          <p:cNvPr id="4" name="Picture 3">
            <a:extLst>
              <a:ext uri="{FF2B5EF4-FFF2-40B4-BE49-F238E27FC236}">
                <a16:creationId xmlns:a16="http://schemas.microsoft.com/office/drawing/2014/main" id="{6682B961-BEF9-BF4B-B7F7-D7BBBB355010}"/>
              </a:ext>
            </a:extLst>
          </p:cNvPr>
          <p:cNvPicPr>
            <a:picLocks noChangeAspect="1"/>
          </p:cNvPicPr>
          <p:nvPr/>
        </p:nvPicPr>
        <p:blipFill>
          <a:blip r:embed="rId4"/>
          <a:stretch>
            <a:fillRect/>
          </a:stretch>
        </p:blipFill>
        <p:spPr>
          <a:xfrm>
            <a:off x="5556423" y="0"/>
            <a:ext cx="6116595" cy="6116595"/>
          </a:xfrm>
          <a:prstGeom prst="rect">
            <a:avLst/>
          </a:prstGeom>
        </p:spPr>
      </p:pic>
      <p:sp>
        <p:nvSpPr>
          <p:cNvPr id="9" name="TextBox 8">
            <a:extLst>
              <a:ext uri="{FF2B5EF4-FFF2-40B4-BE49-F238E27FC236}">
                <a16:creationId xmlns:a16="http://schemas.microsoft.com/office/drawing/2014/main" id="{01EF0CF6-151A-BB49-BF3B-74FE52B07653}"/>
              </a:ext>
            </a:extLst>
          </p:cNvPr>
          <p:cNvSpPr txBox="1"/>
          <p:nvPr/>
        </p:nvSpPr>
        <p:spPr>
          <a:xfrm>
            <a:off x="1435154" y="6203091"/>
            <a:ext cx="3686907" cy="369332"/>
          </a:xfrm>
          <a:prstGeom prst="rect">
            <a:avLst/>
          </a:prstGeom>
          <a:noFill/>
        </p:spPr>
        <p:txBody>
          <a:bodyPr wrap="none" rtlCol="0">
            <a:spAutoFit/>
          </a:bodyPr>
          <a:lstStyle/>
          <a:p>
            <a:r>
              <a:rPr lang="en-US" dirty="0"/>
              <a:t>All samples (AD, </a:t>
            </a:r>
            <a:r>
              <a:rPr lang="en-US" dirty="0" err="1"/>
              <a:t>MCI+others</a:t>
            </a:r>
            <a:r>
              <a:rPr lang="en-US" dirty="0"/>
              <a:t>, control)</a:t>
            </a:r>
          </a:p>
        </p:txBody>
      </p:sp>
      <p:sp>
        <p:nvSpPr>
          <p:cNvPr id="10" name="TextBox 9">
            <a:extLst>
              <a:ext uri="{FF2B5EF4-FFF2-40B4-BE49-F238E27FC236}">
                <a16:creationId xmlns:a16="http://schemas.microsoft.com/office/drawing/2014/main" id="{A4E86821-AB25-D14B-9E9B-46B764E7FA69}"/>
              </a:ext>
            </a:extLst>
          </p:cNvPr>
          <p:cNvSpPr txBox="1"/>
          <p:nvPr/>
        </p:nvSpPr>
        <p:spPr>
          <a:xfrm>
            <a:off x="7750252" y="6203091"/>
            <a:ext cx="1728935" cy="369332"/>
          </a:xfrm>
          <a:prstGeom prst="rect">
            <a:avLst/>
          </a:prstGeom>
          <a:noFill/>
        </p:spPr>
        <p:txBody>
          <a:bodyPr wrap="none" rtlCol="0">
            <a:spAutoFit/>
          </a:bodyPr>
          <a:lstStyle/>
          <a:p>
            <a:r>
              <a:rPr lang="en-US" dirty="0"/>
              <a:t>AD patients only</a:t>
            </a:r>
          </a:p>
        </p:txBody>
      </p:sp>
    </p:spTree>
    <p:extLst>
      <p:ext uri="{BB962C8B-B14F-4D97-AF65-F5344CB8AC3E}">
        <p14:creationId xmlns:p14="http://schemas.microsoft.com/office/powerpoint/2010/main" val="1556690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F2A1E-0F81-A04D-BC16-BD5CF672E386}"/>
              </a:ext>
            </a:extLst>
          </p:cNvPr>
          <p:cNvPicPr>
            <a:picLocks noChangeAspect="1"/>
          </p:cNvPicPr>
          <p:nvPr/>
        </p:nvPicPr>
        <p:blipFill>
          <a:blip r:embed="rId3"/>
          <a:stretch>
            <a:fillRect/>
          </a:stretch>
        </p:blipFill>
        <p:spPr>
          <a:xfrm>
            <a:off x="244138" y="2036521"/>
            <a:ext cx="3968578" cy="3968578"/>
          </a:xfrm>
          <a:prstGeom prst="rect">
            <a:avLst/>
          </a:prstGeom>
        </p:spPr>
      </p:pic>
      <p:sp>
        <p:nvSpPr>
          <p:cNvPr id="17" name="TextBox 16">
            <a:extLst>
              <a:ext uri="{FF2B5EF4-FFF2-40B4-BE49-F238E27FC236}">
                <a16:creationId xmlns:a16="http://schemas.microsoft.com/office/drawing/2014/main" id="{B177DDA4-0A61-EF4C-8FDE-4DCDE0E77DE7}"/>
              </a:ext>
            </a:extLst>
          </p:cNvPr>
          <p:cNvSpPr txBox="1"/>
          <p:nvPr/>
        </p:nvSpPr>
        <p:spPr>
          <a:xfrm>
            <a:off x="1133078" y="802930"/>
            <a:ext cx="9754135" cy="461665"/>
          </a:xfrm>
          <a:prstGeom prst="rect">
            <a:avLst/>
          </a:prstGeom>
          <a:noFill/>
        </p:spPr>
        <p:txBody>
          <a:bodyPr wrap="square" rtlCol="0">
            <a:spAutoFit/>
          </a:bodyPr>
          <a:lstStyle/>
          <a:p>
            <a:r>
              <a:rPr lang="en-US" sz="2400" b="1" dirty="0">
                <a:solidFill>
                  <a:srgbClr val="0070C0"/>
                </a:solidFill>
              </a:rPr>
              <a:t>Diagnosis at time of death:  Archetype 1 is slightly enriched for AD patients </a:t>
            </a:r>
          </a:p>
        </p:txBody>
      </p:sp>
      <p:pic>
        <p:nvPicPr>
          <p:cNvPr id="20" name="Picture 19">
            <a:extLst>
              <a:ext uri="{FF2B5EF4-FFF2-40B4-BE49-F238E27FC236}">
                <a16:creationId xmlns:a16="http://schemas.microsoft.com/office/drawing/2014/main" id="{B3F9EFDC-7D36-F54B-AF0F-CE78F2228A9C}"/>
              </a:ext>
            </a:extLst>
          </p:cNvPr>
          <p:cNvPicPr>
            <a:picLocks noChangeAspect="1"/>
          </p:cNvPicPr>
          <p:nvPr/>
        </p:nvPicPr>
        <p:blipFill>
          <a:blip r:embed="rId4"/>
          <a:stretch>
            <a:fillRect/>
          </a:stretch>
        </p:blipFill>
        <p:spPr>
          <a:xfrm>
            <a:off x="4335784" y="2037611"/>
            <a:ext cx="3781045" cy="3781045"/>
          </a:xfrm>
          <a:prstGeom prst="rect">
            <a:avLst/>
          </a:prstGeom>
        </p:spPr>
      </p:pic>
      <p:pic>
        <p:nvPicPr>
          <p:cNvPr id="22" name="Picture 21">
            <a:extLst>
              <a:ext uri="{FF2B5EF4-FFF2-40B4-BE49-F238E27FC236}">
                <a16:creationId xmlns:a16="http://schemas.microsoft.com/office/drawing/2014/main" id="{F6F6C822-C41D-4047-8FCE-B239DED6F309}"/>
              </a:ext>
            </a:extLst>
          </p:cNvPr>
          <p:cNvPicPr>
            <a:picLocks noChangeAspect="1"/>
          </p:cNvPicPr>
          <p:nvPr/>
        </p:nvPicPr>
        <p:blipFill>
          <a:blip r:embed="rId5"/>
          <a:stretch>
            <a:fillRect/>
          </a:stretch>
        </p:blipFill>
        <p:spPr>
          <a:xfrm>
            <a:off x="8116829" y="2036521"/>
            <a:ext cx="3783227" cy="3783227"/>
          </a:xfrm>
          <a:prstGeom prst="rect">
            <a:avLst/>
          </a:prstGeom>
        </p:spPr>
      </p:pic>
      <p:sp>
        <p:nvSpPr>
          <p:cNvPr id="23" name="TextBox 22">
            <a:extLst>
              <a:ext uri="{FF2B5EF4-FFF2-40B4-BE49-F238E27FC236}">
                <a16:creationId xmlns:a16="http://schemas.microsoft.com/office/drawing/2014/main" id="{38EC40EA-AF9F-4246-95B1-5C6884092B19}"/>
              </a:ext>
            </a:extLst>
          </p:cNvPr>
          <p:cNvSpPr txBox="1"/>
          <p:nvPr/>
        </p:nvSpPr>
        <p:spPr>
          <a:xfrm>
            <a:off x="1349254" y="1679544"/>
            <a:ext cx="1613775" cy="369332"/>
          </a:xfrm>
          <a:prstGeom prst="rect">
            <a:avLst/>
          </a:prstGeom>
          <a:noFill/>
        </p:spPr>
        <p:txBody>
          <a:bodyPr wrap="none" rtlCol="0">
            <a:spAutoFit/>
          </a:bodyPr>
          <a:lstStyle/>
          <a:p>
            <a:r>
              <a:rPr lang="en-US" dirty="0"/>
              <a:t>Cognitive score</a:t>
            </a:r>
          </a:p>
        </p:txBody>
      </p:sp>
      <p:sp>
        <p:nvSpPr>
          <p:cNvPr id="24" name="TextBox 23">
            <a:extLst>
              <a:ext uri="{FF2B5EF4-FFF2-40B4-BE49-F238E27FC236}">
                <a16:creationId xmlns:a16="http://schemas.microsoft.com/office/drawing/2014/main" id="{1400CBCD-24C4-3D42-814F-7A53573F70E0}"/>
              </a:ext>
            </a:extLst>
          </p:cNvPr>
          <p:cNvSpPr txBox="1"/>
          <p:nvPr/>
        </p:nvSpPr>
        <p:spPr>
          <a:xfrm>
            <a:off x="4853552" y="1679544"/>
            <a:ext cx="710516" cy="369332"/>
          </a:xfrm>
          <a:prstGeom prst="rect">
            <a:avLst/>
          </a:prstGeom>
          <a:noFill/>
        </p:spPr>
        <p:txBody>
          <a:bodyPr wrap="none" rtlCol="0">
            <a:spAutoFit/>
          </a:bodyPr>
          <a:lstStyle/>
          <a:p>
            <a:r>
              <a:rPr lang="en-US" dirty="0" err="1"/>
              <a:t>Braak</a:t>
            </a:r>
            <a:endParaRPr lang="en-US" dirty="0"/>
          </a:p>
        </p:txBody>
      </p:sp>
      <p:sp>
        <p:nvSpPr>
          <p:cNvPr id="25" name="TextBox 24">
            <a:extLst>
              <a:ext uri="{FF2B5EF4-FFF2-40B4-BE49-F238E27FC236}">
                <a16:creationId xmlns:a16="http://schemas.microsoft.com/office/drawing/2014/main" id="{18F83DA7-3B15-314E-81C6-78FCA71127CA}"/>
              </a:ext>
            </a:extLst>
          </p:cNvPr>
          <p:cNvSpPr txBox="1"/>
          <p:nvPr/>
        </p:nvSpPr>
        <p:spPr>
          <a:xfrm>
            <a:off x="8427308" y="1679544"/>
            <a:ext cx="821059" cy="369332"/>
          </a:xfrm>
          <a:prstGeom prst="rect">
            <a:avLst/>
          </a:prstGeom>
          <a:noFill/>
        </p:spPr>
        <p:txBody>
          <a:bodyPr wrap="none" rtlCol="0">
            <a:spAutoFit/>
          </a:bodyPr>
          <a:lstStyle/>
          <a:p>
            <a:r>
              <a:rPr lang="en-US" dirty="0"/>
              <a:t>CERAD</a:t>
            </a:r>
          </a:p>
        </p:txBody>
      </p:sp>
      <p:sp>
        <p:nvSpPr>
          <p:cNvPr id="26" name="TextBox 25">
            <a:extLst>
              <a:ext uri="{FF2B5EF4-FFF2-40B4-BE49-F238E27FC236}">
                <a16:creationId xmlns:a16="http://schemas.microsoft.com/office/drawing/2014/main" id="{A52DBB54-5941-5243-9555-8C5ACD5AFD3E}"/>
              </a:ext>
            </a:extLst>
          </p:cNvPr>
          <p:cNvSpPr txBox="1"/>
          <p:nvPr/>
        </p:nvSpPr>
        <p:spPr>
          <a:xfrm>
            <a:off x="8910391" y="2426850"/>
            <a:ext cx="1976823" cy="369332"/>
          </a:xfrm>
          <a:prstGeom prst="rect">
            <a:avLst/>
          </a:prstGeom>
          <a:noFill/>
        </p:spPr>
        <p:txBody>
          <a:bodyPr wrap="none" rtlCol="0">
            <a:spAutoFit/>
          </a:bodyPr>
          <a:lstStyle/>
          <a:p>
            <a:r>
              <a:rPr lang="en-US" dirty="0"/>
              <a:t>--------- AD -----------</a:t>
            </a:r>
          </a:p>
        </p:txBody>
      </p:sp>
      <p:sp>
        <p:nvSpPr>
          <p:cNvPr id="28" name="TextBox 27">
            <a:extLst>
              <a:ext uri="{FF2B5EF4-FFF2-40B4-BE49-F238E27FC236}">
                <a16:creationId xmlns:a16="http://schemas.microsoft.com/office/drawing/2014/main" id="{E20D3468-5207-9242-9C4B-1C06ADB89772}"/>
              </a:ext>
            </a:extLst>
          </p:cNvPr>
          <p:cNvSpPr txBox="1"/>
          <p:nvPr/>
        </p:nvSpPr>
        <p:spPr>
          <a:xfrm>
            <a:off x="1133079" y="5197317"/>
            <a:ext cx="1976823" cy="369332"/>
          </a:xfrm>
          <a:prstGeom prst="rect">
            <a:avLst/>
          </a:prstGeom>
          <a:noFill/>
        </p:spPr>
        <p:txBody>
          <a:bodyPr wrap="none" rtlCol="0">
            <a:spAutoFit/>
          </a:bodyPr>
          <a:lstStyle/>
          <a:p>
            <a:r>
              <a:rPr lang="en-US" dirty="0"/>
              <a:t>--------- AD -----------</a:t>
            </a:r>
          </a:p>
        </p:txBody>
      </p:sp>
      <p:sp>
        <p:nvSpPr>
          <p:cNvPr id="29" name="TextBox 28">
            <a:extLst>
              <a:ext uri="{FF2B5EF4-FFF2-40B4-BE49-F238E27FC236}">
                <a16:creationId xmlns:a16="http://schemas.microsoft.com/office/drawing/2014/main" id="{36BFBA00-CC06-1542-B3C8-9BC9D04E8CE8}"/>
              </a:ext>
            </a:extLst>
          </p:cNvPr>
          <p:cNvSpPr txBox="1"/>
          <p:nvPr/>
        </p:nvSpPr>
        <p:spPr>
          <a:xfrm>
            <a:off x="1187038" y="4471008"/>
            <a:ext cx="1976823" cy="369332"/>
          </a:xfrm>
          <a:prstGeom prst="rect">
            <a:avLst/>
          </a:prstGeom>
          <a:noFill/>
        </p:spPr>
        <p:txBody>
          <a:bodyPr wrap="none" rtlCol="0">
            <a:spAutoFit/>
          </a:bodyPr>
          <a:lstStyle/>
          <a:p>
            <a:r>
              <a:rPr lang="en-US" dirty="0"/>
              <a:t>--------- AD -----------</a:t>
            </a:r>
          </a:p>
        </p:txBody>
      </p:sp>
      <p:sp>
        <p:nvSpPr>
          <p:cNvPr id="30" name="TextBox 29">
            <a:extLst>
              <a:ext uri="{FF2B5EF4-FFF2-40B4-BE49-F238E27FC236}">
                <a16:creationId xmlns:a16="http://schemas.microsoft.com/office/drawing/2014/main" id="{07B46F3A-BF8E-7D4C-BDB2-1754015FA134}"/>
              </a:ext>
            </a:extLst>
          </p:cNvPr>
          <p:cNvSpPr txBox="1"/>
          <p:nvPr/>
        </p:nvSpPr>
        <p:spPr>
          <a:xfrm>
            <a:off x="8971059" y="4840340"/>
            <a:ext cx="1970989" cy="369332"/>
          </a:xfrm>
          <a:prstGeom prst="rect">
            <a:avLst/>
          </a:prstGeom>
          <a:noFill/>
        </p:spPr>
        <p:txBody>
          <a:bodyPr wrap="none" rtlCol="0">
            <a:spAutoFit/>
          </a:bodyPr>
          <a:lstStyle/>
          <a:p>
            <a:r>
              <a:rPr lang="en-US" dirty="0"/>
              <a:t>------ Control -------</a:t>
            </a:r>
          </a:p>
        </p:txBody>
      </p:sp>
      <p:sp>
        <p:nvSpPr>
          <p:cNvPr id="33" name="TextBox 32">
            <a:extLst>
              <a:ext uri="{FF2B5EF4-FFF2-40B4-BE49-F238E27FC236}">
                <a16:creationId xmlns:a16="http://schemas.microsoft.com/office/drawing/2014/main" id="{6224DA54-36A8-034B-BB70-CCBBAA466CC9}"/>
              </a:ext>
            </a:extLst>
          </p:cNvPr>
          <p:cNvSpPr txBox="1"/>
          <p:nvPr/>
        </p:nvSpPr>
        <p:spPr>
          <a:xfrm>
            <a:off x="1349254" y="2446589"/>
            <a:ext cx="1970989" cy="369332"/>
          </a:xfrm>
          <a:prstGeom prst="rect">
            <a:avLst/>
          </a:prstGeom>
          <a:noFill/>
        </p:spPr>
        <p:txBody>
          <a:bodyPr wrap="none" rtlCol="0">
            <a:spAutoFit/>
          </a:bodyPr>
          <a:lstStyle/>
          <a:p>
            <a:r>
              <a:rPr lang="en-US" dirty="0"/>
              <a:t>------ Control -------</a:t>
            </a:r>
          </a:p>
        </p:txBody>
      </p:sp>
      <p:cxnSp>
        <p:nvCxnSpPr>
          <p:cNvPr id="36" name="Straight Arrow Connector 35">
            <a:extLst>
              <a:ext uri="{FF2B5EF4-FFF2-40B4-BE49-F238E27FC236}">
                <a16:creationId xmlns:a16="http://schemas.microsoft.com/office/drawing/2014/main" id="{C07E8872-425C-1140-8897-63EFD7EC75D8}"/>
              </a:ext>
            </a:extLst>
          </p:cNvPr>
          <p:cNvCxnSpPr/>
          <p:nvPr/>
        </p:nvCxnSpPr>
        <p:spPr>
          <a:xfrm>
            <a:off x="5066270" y="2426850"/>
            <a:ext cx="0" cy="25981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FF2FF0-58C4-D746-B9EF-DDB11ACEAFE3}"/>
              </a:ext>
            </a:extLst>
          </p:cNvPr>
          <p:cNvCxnSpPr/>
          <p:nvPr/>
        </p:nvCxnSpPr>
        <p:spPr>
          <a:xfrm>
            <a:off x="6108356" y="2426850"/>
            <a:ext cx="0" cy="25981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B81B403-7707-C148-9140-82DF5D68FD1F}"/>
              </a:ext>
            </a:extLst>
          </p:cNvPr>
          <p:cNvCxnSpPr/>
          <p:nvPr/>
        </p:nvCxnSpPr>
        <p:spPr>
          <a:xfrm>
            <a:off x="6973330" y="2426850"/>
            <a:ext cx="0" cy="25981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FE27403-1B0D-6841-8A08-E3A6EA6FB04F}"/>
              </a:ext>
            </a:extLst>
          </p:cNvPr>
          <p:cNvSpPr txBox="1"/>
          <p:nvPr/>
        </p:nvSpPr>
        <p:spPr>
          <a:xfrm>
            <a:off x="1178634" y="3339123"/>
            <a:ext cx="2079415" cy="369332"/>
          </a:xfrm>
          <a:prstGeom prst="rect">
            <a:avLst/>
          </a:prstGeom>
          <a:noFill/>
        </p:spPr>
        <p:txBody>
          <a:bodyPr wrap="none" rtlCol="0">
            <a:spAutoFit/>
          </a:bodyPr>
          <a:lstStyle/>
          <a:p>
            <a:r>
              <a:rPr lang="en-US" dirty="0"/>
              <a:t>--------- MCI -----------</a:t>
            </a:r>
          </a:p>
        </p:txBody>
      </p:sp>
    </p:spTree>
    <p:extLst>
      <p:ext uri="{BB962C8B-B14F-4D97-AF65-F5344CB8AC3E}">
        <p14:creationId xmlns:p14="http://schemas.microsoft.com/office/powerpoint/2010/main" val="3753838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F7ACF7-04E2-B54E-83F8-1DD43AEB5098}"/>
              </a:ext>
            </a:extLst>
          </p:cNvPr>
          <p:cNvPicPr>
            <a:picLocks noChangeAspect="1"/>
          </p:cNvPicPr>
          <p:nvPr/>
        </p:nvPicPr>
        <p:blipFill>
          <a:blip r:embed="rId3"/>
          <a:stretch>
            <a:fillRect/>
          </a:stretch>
        </p:blipFill>
        <p:spPr>
          <a:xfrm>
            <a:off x="1110049" y="0"/>
            <a:ext cx="6858000" cy="6858000"/>
          </a:xfrm>
          <a:prstGeom prst="rect">
            <a:avLst/>
          </a:prstGeom>
        </p:spPr>
      </p:pic>
      <p:sp>
        <p:nvSpPr>
          <p:cNvPr id="4" name="TextBox 3">
            <a:extLst>
              <a:ext uri="{FF2B5EF4-FFF2-40B4-BE49-F238E27FC236}">
                <a16:creationId xmlns:a16="http://schemas.microsoft.com/office/drawing/2014/main" id="{9E711EA5-D8F0-634A-80E6-CD2F77EAA06D}"/>
              </a:ext>
            </a:extLst>
          </p:cNvPr>
          <p:cNvSpPr txBox="1"/>
          <p:nvPr/>
        </p:nvSpPr>
        <p:spPr>
          <a:xfrm>
            <a:off x="7755226" y="485463"/>
            <a:ext cx="3575920" cy="923330"/>
          </a:xfrm>
          <a:prstGeom prst="rect">
            <a:avLst/>
          </a:prstGeom>
          <a:noFill/>
        </p:spPr>
        <p:txBody>
          <a:bodyPr wrap="square" rtlCol="0">
            <a:spAutoFit/>
          </a:bodyPr>
          <a:lstStyle/>
          <a:p>
            <a:r>
              <a:rPr lang="en-US" b="1" dirty="0">
                <a:solidFill>
                  <a:srgbClr val="0070C0"/>
                </a:solidFill>
              </a:rPr>
              <a:t>APOE4 status for all samples: </a:t>
            </a:r>
          </a:p>
          <a:p>
            <a:r>
              <a:rPr lang="en-US" b="1" dirty="0">
                <a:solidFill>
                  <a:srgbClr val="0070C0"/>
                </a:solidFill>
              </a:rPr>
              <a:t>Archetype 1 includes slightly more heterozygotes and homozygotes</a:t>
            </a:r>
          </a:p>
        </p:txBody>
      </p:sp>
    </p:spTree>
    <p:extLst>
      <p:ext uri="{BB962C8B-B14F-4D97-AF65-F5344CB8AC3E}">
        <p14:creationId xmlns:p14="http://schemas.microsoft.com/office/powerpoint/2010/main" val="366000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ABB8C-C141-E04A-BCAC-C9FB4FFD791D}"/>
              </a:ext>
            </a:extLst>
          </p:cNvPr>
          <p:cNvSpPr txBox="1"/>
          <p:nvPr/>
        </p:nvSpPr>
        <p:spPr>
          <a:xfrm>
            <a:off x="1018309" y="623454"/>
            <a:ext cx="3452035" cy="523220"/>
          </a:xfrm>
          <a:prstGeom prst="rect">
            <a:avLst/>
          </a:prstGeom>
          <a:noFill/>
        </p:spPr>
        <p:txBody>
          <a:bodyPr wrap="none" rtlCol="0">
            <a:spAutoFit/>
          </a:bodyPr>
          <a:lstStyle/>
          <a:p>
            <a:r>
              <a:rPr lang="en-US" sz="2800" dirty="0"/>
              <a:t>Top genes breakdown:</a:t>
            </a:r>
          </a:p>
        </p:txBody>
      </p:sp>
      <p:sp>
        <p:nvSpPr>
          <p:cNvPr id="5" name="TextBox 4">
            <a:extLst>
              <a:ext uri="{FF2B5EF4-FFF2-40B4-BE49-F238E27FC236}">
                <a16:creationId xmlns:a16="http://schemas.microsoft.com/office/drawing/2014/main" id="{F1861605-7405-3942-8138-A7BFEC1E0EB9}"/>
              </a:ext>
            </a:extLst>
          </p:cNvPr>
          <p:cNvSpPr txBox="1"/>
          <p:nvPr/>
        </p:nvSpPr>
        <p:spPr>
          <a:xfrm>
            <a:off x="1018309" y="2008446"/>
            <a:ext cx="6101286" cy="2308324"/>
          </a:xfrm>
          <a:prstGeom prst="rect">
            <a:avLst/>
          </a:prstGeom>
          <a:noFill/>
        </p:spPr>
        <p:txBody>
          <a:bodyPr wrap="none" rtlCol="0">
            <a:spAutoFit/>
          </a:bodyPr>
          <a:lstStyle/>
          <a:p>
            <a:pPr marL="342900" indent="-342900">
              <a:buFont typeface="Arial" panose="020B0604020202020204" pitchFamily="34" charset="0"/>
              <a:buChar char="•"/>
            </a:pPr>
            <a:r>
              <a:rPr lang="en-US" sz="2400" dirty="0"/>
              <a:t>Archetype 1: 626 genes</a:t>
            </a:r>
          </a:p>
          <a:p>
            <a:pPr marL="342900" indent="-342900">
              <a:buFont typeface="Arial" panose="020B0604020202020204" pitchFamily="34" charset="0"/>
              <a:buChar char="•"/>
            </a:pPr>
            <a:r>
              <a:rPr lang="en-US" sz="2400" dirty="0"/>
              <a:t>Archetype 2: 551 genes</a:t>
            </a:r>
          </a:p>
          <a:p>
            <a:pPr marL="342900" indent="-342900">
              <a:buFont typeface="Arial" panose="020B0604020202020204" pitchFamily="34" charset="0"/>
              <a:buChar char="•"/>
            </a:pPr>
            <a:r>
              <a:rPr lang="en-US" sz="2400" dirty="0"/>
              <a:t>Archetype 3: 1538 genes</a:t>
            </a:r>
          </a:p>
          <a:p>
            <a:pPr marL="342900" indent="-342900">
              <a:buFont typeface="Arial" panose="020B0604020202020204" pitchFamily="34" charset="0"/>
              <a:buChar char="•"/>
            </a:pPr>
            <a:r>
              <a:rPr lang="en-US" sz="2400" dirty="0"/>
              <a:t>Overlap between archetype 1 and 2: 8 genes</a:t>
            </a:r>
          </a:p>
          <a:p>
            <a:pPr marL="342900" indent="-342900">
              <a:buFont typeface="Arial" panose="020B0604020202020204" pitchFamily="34" charset="0"/>
              <a:buChar char="•"/>
            </a:pPr>
            <a:r>
              <a:rPr lang="en-US" sz="2400" dirty="0"/>
              <a:t>Overlap between archetype 2 and 3: 1 gene</a:t>
            </a:r>
          </a:p>
          <a:p>
            <a:pPr marL="342900" indent="-342900">
              <a:buFont typeface="Arial" panose="020B0604020202020204" pitchFamily="34" charset="0"/>
              <a:buChar char="•"/>
            </a:pPr>
            <a:r>
              <a:rPr lang="en-US" sz="2400" dirty="0"/>
              <a:t>Overlap between archetype 3 and 1: None</a:t>
            </a:r>
          </a:p>
        </p:txBody>
      </p:sp>
      <p:sp>
        <p:nvSpPr>
          <p:cNvPr id="6" name="TextBox 5">
            <a:extLst>
              <a:ext uri="{FF2B5EF4-FFF2-40B4-BE49-F238E27FC236}">
                <a16:creationId xmlns:a16="http://schemas.microsoft.com/office/drawing/2014/main" id="{6834B66B-557E-5D4C-B695-FBACA7BFB4B0}"/>
              </a:ext>
            </a:extLst>
          </p:cNvPr>
          <p:cNvSpPr txBox="1"/>
          <p:nvPr/>
        </p:nvSpPr>
        <p:spPr>
          <a:xfrm>
            <a:off x="1018309" y="1090267"/>
            <a:ext cx="10373591" cy="830997"/>
          </a:xfrm>
          <a:prstGeom prst="rect">
            <a:avLst/>
          </a:prstGeom>
          <a:noFill/>
        </p:spPr>
        <p:txBody>
          <a:bodyPr wrap="square" rtlCol="0">
            <a:spAutoFit/>
          </a:bodyPr>
          <a:lstStyle/>
          <a:p>
            <a:r>
              <a:rPr lang="en-US" sz="2400" dirty="0"/>
              <a:t>Genes whose expression decreases significantly as a function of distance from an archetype</a:t>
            </a:r>
          </a:p>
        </p:txBody>
      </p:sp>
    </p:spTree>
    <p:extLst>
      <p:ext uri="{BB962C8B-B14F-4D97-AF65-F5344CB8AC3E}">
        <p14:creationId xmlns:p14="http://schemas.microsoft.com/office/powerpoint/2010/main" val="3418231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6B108-E3A6-B845-8A8D-F0719EBBE105}"/>
              </a:ext>
            </a:extLst>
          </p:cNvPr>
          <p:cNvPicPr>
            <a:picLocks noChangeAspect="1"/>
          </p:cNvPicPr>
          <p:nvPr/>
        </p:nvPicPr>
        <p:blipFill>
          <a:blip r:embed="rId3"/>
          <a:stretch>
            <a:fillRect/>
          </a:stretch>
        </p:blipFill>
        <p:spPr>
          <a:xfrm>
            <a:off x="3105465" y="644423"/>
            <a:ext cx="6440152" cy="6095224"/>
          </a:xfrm>
          <a:prstGeom prst="rect">
            <a:avLst/>
          </a:prstGeom>
        </p:spPr>
      </p:pic>
      <p:grpSp>
        <p:nvGrpSpPr>
          <p:cNvPr id="11" name="Group 10">
            <a:extLst>
              <a:ext uri="{FF2B5EF4-FFF2-40B4-BE49-F238E27FC236}">
                <a16:creationId xmlns:a16="http://schemas.microsoft.com/office/drawing/2014/main" id="{CBA74A10-084C-4043-A9D3-25C310C84F22}"/>
              </a:ext>
            </a:extLst>
          </p:cNvPr>
          <p:cNvGrpSpPr/>
          <p:nvPr/>
        </p:nvGrpSpPr>
        <p:grpSpPr>
          <a:xfrm>
            <a:off x="6713064" y="1065447"/>
            <a:ext cx="4262775" cy="747345"/>
            <a:chOff x="6376041" y="4546263"/>
            <a:chExt cx="4262775" cy="747345"/>
          </a:xfrm>
        </p:grpSpPr>
        <p:sp>
          <p:nvSpPr>
            <p:cNvPr id="4" name="Rectangle 3">
              <a:extLst>
                <a:ext uri="{FF2B5EF4-FFF2-40B4-BE49-F238E27FC236}">
                  <a16:creationId xmlns:a16="http://schemas.microsoft.com/office/drawing/2014/main" id="{9417A73E-8D0F-194B-96B0-099A515F3554}"/>
                </a:ext>
              </a:extLst>
            </p:cNvPr>
            <p:cNvSpPr/>
            <p:nvPr/>
          </p:nvSpPr>
          <p:spPr>
            <a:xfrm>
              <a:off x="7881330" y="4546263"/>
              <a:ext cx="2757486" cy="707886"/>
            </a:xfrm>
            <a:prstGeom prst="rect">
              <a:avLst/>
            </a:prstGeom>
          </p:spPr>
          <p:txBody>
            <a:bodyPr wrap="none">
              <a:spAutoFit/>
            </a:bodyPr>
            <a:lstStyle/>
            <a:p>
              <a:r>
                <a:rPr lang="en-US" sz="2000" dirty="0" err="1">
                  <a:latin typeface="Comic Sans MS" panose="030F0902030302020204" pitchFamily="66" charset="0"/>
                </a:rPr>
                <a:t>DLPFCyellow:neuronal</a:t>
              </a:r>
              <a:endParaRPr lang="en-US" sz="2000" dirty="0">
                <a:latin typeface="Comic Sans MS" panose="030F0902030302020204" pitchFamily="66" charset="0"/>
              </a:endParaRPr>
            </a:p>
            <a:p>
              <a:r>
                <a:rPr lang="en-US" sz="2000" dirty="0">
                  <a:latin typeface="Comic Sans MS" panose="030F0902030302020204" pitchFamily="66" charset="0"/>
                </a:rPr>
                <a:t>Synaptic signaling</a:t>
              </a:r>
            </a:p>
          </p:txBody>
        </p:sp>
        <p:cxnSp>
          <p:nvCxnSpPr>
            <p:cNvPr id="6" name="Curved Connector 5">
              <a:extLst>
                <a:ext uri="{FF2B5EF4-FFF2-40B4-BE49-F238E27FC236}">
                  <a16:creationId xmlns:a16="http://schemas.microsoft.com/office/drawing/2014/main" id="{70DFEED7-EAE1-744A-98CC-69FF45B4E3B6}"/>
                </a:ext>
              </a:extLst>
            </p:cNvPr>
            <p:cNvCxnSpPr>
              <a:cxnSpLocks/>
            </p:cNvCxnSpPr>
            <p:nvPr/>
          </p:nvCxnSpPr>
          <p:spPr>
            <a:xfrm flipV="1">
              <a:off x="6376041" y="4746318"/>
              <a:ext cx="1505289" cy="547290"/>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8BE6CD-0743-6D4A-8D3B-38AA6A9CE518}"/>
              </a:ext>
            </a:extLst>
          </p:cNvPr>
          <p:cNvGrpSpPr/>
          <p:nvPr/>
        </p:nvGrpSpPr>
        <p:grpSpPr>
          <a:xfrm>
            <a:off x="5766933" y="3777622"/>
            <a:ext cx="5325720" cy="1497507"/>
            <a:chOff x="5701686" y="1849231"/>
            <a:chExt cx="5325720" cy="1497507"/>
          </a:xfrm>
        </p:grpSpPr>
        <p:sp>
          <p:nvSpPr>
            <p:cNvPr id="12" name="Rectangle 11">
              <a:extLst>
                <a:ext uri="{FF2B5EF4-FFF2-40B4-BE49-F238E27FC236}">
                  <a16:creationId xmlns:a16="http://schemas.microsoft.com/office/drawing/2014/main" id="{0C69DF5D-64A2-5A46-9F51-1F73CEC7D78F}"/>
                </a:ext>
              </a:extLst>
            </p:cNvPr>
            <p:cNvSpPr/>
            <p:nvPr/>
          </p:nvSpPr>
          <p:spPr>
            <a:xfrm>
              <a:off x="8106414" y="2638852"/>
              <a:ext cx="2920992" cy="707886"/>
            </a:xfrm>
            <a:prstGeom prst="rect">
              <a:avLst/>
            </a:prstGeom>
          </p:spPr>
          <p:txBody>
            <a:bodyPr wrap="none">
              <a:spAutoFit/>
            </a:bodyPr>
            <a:lstStyle/>
            <a:p>
              <a:r>
                <a:rPr lang="en-US" sz="2000" dirty="0">
                  <a:latin typeface="Comic Sans MS" panose="030F0902030302020204" pitchFamily="66" charset="0"/>
                </a:rPr>
                <a:t>astrocyte metabolism </a:t>
              </a:r>
            </a:p>
            <a:p>
              <a:r>
                <a:rPr lang="en-US" sz="2000" dirty="0" err="1">
                  <a:latin typeface="Comic Sans MS" panose="030F0902030302020204" pitchFamily="66" charset="0"/>
                </a:rPr>
                <a:t>oxydation</a:t>
              </a:r>
              <a:r>
                <a:rPr lang="en-US" sz="2000" dirty="0">
                  <a:latin typeface="Comic Sans MS" panose="030F0902030302020204" pitchFamily="66" charset="0"/>
                </a:rPr>
                <a:t>-reduction</a:t>
              </a:r>
            </a:p>
          </p:txBody>
        </p:sp>
        <p:cxnSp>
          <p:nvCxnSpPr>
            <p:cNvPr id="13" name="Curved Connector 12">
              <a:extLst>
                <a:ext uri="{FF2B5EF4-FFF2-40B4-BE49-F238E27FC236}">
                  <a16:creationId xmlns:a16="http://schemas.microsoft.com/office/drawing/2014/main" id="{02D4FAE8-92F2-D042-9863-85AAC3FAFCB5}"/>
                </a:ext>
              </a:extLst>
            </p:cNvPr>
            <p:cNvCxnSpPr>
              <a:cxnSpLocks/>
            </p:cNvCxnSpPr>
            <p:nvPr/>
          </p:nvCxnSpPr>
          <p:spPr>
            <a:xfrm>
              <a:off x="5701686" y="1849231"/>
              <a:ext cx="2404728" cy="1007854"/>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44BA2DB0-9FD4-C34E-946D-0EEA8941D60C}"/>
              </a:ext>
            </a:extLst>
          </p:cNvPr>
          <p:cNvSpPr/>
          <p:nvPr/>
        </p:nvSpPr>
        <p:spPr>
          <a:xfrm>
            <a:off x="8218353" y="5400489"/>
            <a:ext cx="3653564" cy="707886"/>
          </a:xfrm>
          <a:prstGeom prst="rect">
            <a:avLst/>
          </a:prstGeom>
        </p:spPr>
        <p:txBody>
          <a:bodyPr wrap="none">
            <a:spAutoFit/>
          </a:bodyPr>
          <a:lstStyle/>
          <a:p>
            <a:r>
              <a:rPr lang="en-US" sz="2000" dirty="0" err="1">
                <a:latin typeface="Comic Sans MS" panose="030F0902030302020204" pitchFamily="66" charset="0"/>
              </a:rPr>
              <a:t>gliogenesis</a:t>
            </a:r>
            <a:endParaRPr lang="en-US" sz="2000" dirty="0">
              <a:latin typeface="Comic Sans MS" panose="030F0902030302020204" pitchFamily="66" charset="0"/>
            </a:endParaRPr>
          </a:p>
          <a:p>
            <a:r>
              <a:rPr lang="en-US" sz="2000" dirty="0" err="1">
                <a:latin typeface="Comic Sans MS" panose="030F0902030302020204" pitchFamily="66" charset="0"/>
              </a:rPr>
              <a:t>oligodendrocytic</a:t>
            </a:r>
            <a:r>
              <a:rPr lang="en-US" sz="2000" dirty="0">
                <a:latin typeface="Comic Sans MS" panose="030F0902030302020204" pitchFamily="66" charset="0"/>
              </a:rPr>
              <a:t> myelination</a:t>
            </a:r>
          </a:p>
        </p:txBody>
      </p:sp>
      <p:cxnSp>
        <p:nvCxnSpPr>
          <p:cNvPr id="18" name="Curved Connector 17">
            <a:extLst>
              <a:ext uri="{FF2B5EF4-FFF2-40B4-BE49-F238E27FC236}">
                <a16:creationId xmlns:a16="http://schemas.microsoft.com/office/drawing/2014/main" id="{839425F5-7E7F-4A41-BD60-1A160FBCEE12}"/>
              </a:ext>
            </a:extLst>
          </p:cNvPr>
          <p:cNvCxnSpPr>
            <a:cxnSpLocks/>
          </p:cNvCxnSpPr>
          <p:nvPr/>
        </p:nvCxnSpPr>
        <p:spPr>
          <a:xfrm>
            <a:off x="5864096" y="5172566"/>
            <a:ext cx="2197834" cy="541870"/>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10B409A-691D-3C4C-B2BF-7AAC3ADF6128}"/>
              </a:ext>
            </a:extLst>
          </p:cNvPr>
          <p:cNvGrpSpPr/>
          <p:nvPr/>
        </p:nvGrpSpPr>
        <p:grpSpPr>
          <a:xfrm>
            <a:off x="75166" y="831261"/>
            <a:ext cx="4096774" cy="860385"/>
            <a:chOff x="5844803" y="3938405"/>
            <a:chExt cx="4096774" cy="860385"/>
          </a:xfrm>
        </p:grpSpPr>
        <p:sp>
          <p:nvSpPr>
            <p:cNvPr id="27" name="Rectangle 26">
              <a:extLst>
                <a:ext uri="{FF2B5EF4-FFF2-40B4-BE49-F238E27FC236}">
                  <a16:creationId xmlns:a16="http://schemas.microsoft.com/office/drawing/2014/main" id="{418179E6-D2A1-6749-9240-7EB153712664}"/>
                </a:ext>
              </a:extLst>
            </p:cNvPr>
            <p:cNvSpPr/>
            <p:nvPr/>
          </p:nvSpPr>
          <p:spPr>
            <a:xfrm>
              <a:off x="5844803" y="3938405"/>
              <a:ext cx="3578224" cy="707886"/>
            </a:xfrm>
            <a:prstGeom prst="rect">
              <a:avLst/>
            </a:prstGeom>
          </p:spPr>
          <p:txBody>
            <a:bodyPr wrap="none">
              <a:spAutoFit/>
            </a:bodyPr>
            <a:lstStyle/>
            <a:p>
              <a:r>
                <a:rPr lang="en-US" sz="2000" dirty="0">
                  <a:latin typeface="Comic Sans MS" panose="030F0902030302020204" pitchFamily="66" charset="0"/>
                </a:rPr>
                <a:t>cytokine (immune) signaling </a:t>
              </a:r>
            </a:p>
            <a:p>
              <a:r>
                <a:rPr lang="en-US" sz="2000" dirty="0">
                  <a:latin typeface="Comic Sans MS" panose="030F0902030302020204" pitchFamily="66" charset="0"/>
                </a:rPr>
                <a:t>inflammatory</a:t>
              </a:r>
            </a:p>
          </p:txBody>
        </p:sp>
        <p:cxnSp>
          <p:nvCxnSpPr>
            <p:cNvPr id="28" name="Curved Connector 27">
              <a:extLst>
                <a:ext uri="{FF2B5EF4-FFF2-40B4-BE49-F238E27FC236}">
                  <a16:creationId xmlns:a16="http://schemas.microsoft.com/office/drawing/2014/main" id="{35CE4CB4-C60C-254F-B04E-94F2867D6C15}"/>
                </a:ext>
              </a:extLst>
            </p:cNvPr>
            <p:cNvCxnSpPr>
              <a:cxnSpLocks/>
            </p:cNvCxnSpPr>
            <p:nvPr/>
          </p:nvCxnSpPr>
          <p:spPr>
            <a:xfrm rot="10800000">
              <a:off x="8627139" y="4372649"/>
              <a:ext cx="1314438" cy="426141"/>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1D4935E-0317-214F-B093-A6F002DCEA7F}"/>
              </a:ext>
            </a:extLst>
          </p:cNvPr>
          <p:cNvGrpSpPr/>
          <p:nvPr/>
        </p:nvGrpSpPr>
        <p:grpSpPr>
          <a:xfrm>
            <a:off x="281156" y="1917462"/>
            <a:ext cx="4062244" cy="940039"/>
            <a:chOff x="6151747" y="3985485"/>
            <a:chExt cx="4062244" cy="940039"/>
          </a:xfrm>
        </p:grpSpPr>
        <p:sp>
          <p:nvSpPr>
            <p:cNvPr id="33" name="Rectangle 32">
              <a:extLst>
                <a:ext uri="{FF2B5EF4-FFF2-40B4-BE49-F238E27FC236}">
                  <a16:creationId xmlns:a16="http://schemas.microsoft.com/office/drawing/2014/main" id="{64EB5A01-5547-C64D-9D2F-9567B254C262}"/>
                </a:ext>
              </a:extLst>
            </p:cNvPr>
            <p:cNvSpPr/>
            <p:nvPr/>
          </p:nvSpPr>
          <p:spPr>
            <a:xfrm>
              <a:off x="6151747" y="3985485"/>
              <a:ext cx="2576346" cy="707886"/>
            </a:xfrm>
            <a:prstGeom prst="rect">
              <a:avLst/>
            </a:prstGeom>
          </p:spPr>
          <p:txBody>
            <a:bodyPr wrap="none">
              <a:spAutoFit/>
            </a:bodyPr>
            <a:lstStyle/>
            <a:p>
              <a:r>
                <a:rPr lang="en-US" sz="2000" dirty="0">
                  <a:latin typeface="Comic Sans MS" panose="030F0902030302020204" pitchFamily="66" charset="0"/>
                </a:rPr>
                <a:t>microglial activation</a:t>
              </a:r>
            </a:p>
            <a:p>
              <a:r>
                <a:rPr lang="en-US" sz="2000" dirty="0">
                  <a:latin typeface="Comic Sans MS" panose="030F0902030302020204" pitchFamily="66" charset="0"/>
                </a:rPr>
                <a:t>immune response</a:t>
              </a:r>
            </a:p>
          </p:txBody>
        </p:sp>
        <p:cxnSp>
          <p:nvCxnSpPr>
            <p:cNvPr id="34" name="Curved Connector 33">
              <a:extLst>
                <a:ext uri="{FF2B5EF4-FFF2-40B4-BE49-F238E27FC236}">
                  <a16:creationId xmlns:a16="http://schemas.microsoft.com/office/drawing/2014/main" id="{8F77C4FD-A413-1D4C-931E-0CF6A68358FD}"/>
                </a:ext>
              </a:extLst>
            </p:cNvPr>
            <p:cNvCxnSpPr>
              <a:cxnSpLocks/>
            </p:cNvCxnSpPr>
            <p:nvPr/>
          </p:nvCxnSpPr>
          <p:spPr>
            <a:xfrm rot="10800000">
              <a:off x="8627139" y="4372649"/>
              <a:ext cx="1586852" cy="552875"/>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20D98EF-6D18-6F48-8894-593934E40F5F}"/>
              </a:ext>
            </a:extLst>
          </p:cNvPr>
          <p:cNvGrpSpPr/>
          <p:nvPr/>
        </p:nvGrpSpPr>
        <p:grpSpPr>
          <a:xfrm>
            <a:off x="563693" y="4692603"/>
            <a:ext cx="3816717" cy="707886"/>
            <a:chOff x="6411802" y="3999764"/>
            <a:chExt cx="3816717" cy="707886"/>
          </a:xfrm>
        </p:grpSpPr>
        <p:sp>
          <p:nvSpPr>
            <p:cNvPr id="37" name="Rectangle 36">
              <a:extLst>
                <a:ext uri="{FF2B5EF4-FFF2-40B4-BE49-F238E27FC236}">
                  <a16:creationId xmlns:a16="http://schemas.microsoft.com/office/drawing/2014/main" id="{AD1D648C-A647-F544-8DB6-EDA4D70A1161}"/>
                </a:ext>
              </a:extLst>
            </p:cNvPr>
            <p:cNvSpPr/>
            <p:nvPr/>
          </p:nvSpPr>
          <p:spPr>
            <a:xfrm>
              <a:off x="6411802" y="3999764"/>
              <a:ext cx="2137124" cy="707886"/>
            </a:xfrm>
            <a:prstGeom prst="rect">
              <a:avLst/>
            </a:prstGeom>
          </p:spPr>
          <p:txBody>
            <a:bodyPr wrap="none">
              <a:spAutoFit/>
            </a:bodyPr>
            <a:lstStyle/>
            <a:p>
              <a:r>
                <a:rPr lang="en-US" sz="2000" dirty="0">
                  <a:latin typeface="Comic Sans MS" panose="030F0902030302020204" pitchFamily="66" charset="0"/>
                </a:rPr>
                <a:t>protein folding</a:t>
              </a:r>
            </a:p>
            <a:p>
              <a:r>
                <a:rPr lang="en-US" sz="2000" dirty="0">
                  <a:latin typeface="Comic Sans MS" panose="030F0902030302020204" pitchFamily="66" charset="0"/>
                </a:rPr>
                <a:t>Stress response</a:t>
              </a:r>
            </a:p>
          </p:txBody>
        </p:sp>
        <p:cxnSp>
          <p:nvCxnSpPr>
            <p:cNvPr id="38" name="Curved Connector 37">
              <a:extLst>
                <a:ext uri="{FF2B5EF4-FFF2-40B4-BE49-F238E27FC236}">
                  <a16:creationId xmlns:a16="http://schemas.microsoft.com/office/drawing/2014/main" id="{D6E51D17-3CB0-F64C-8B5D-0CF56B055EDC}"/>
                </a:ext>
              </a:extLst>
            </p:cNvPr>
            <p:cNvCxnSpPr>
              <a:cxnSpLocks/>
            </p:cNvCxnSpPr>
            <p:nvPr/>
          </p:nvCxnSpPr>
          <p:spPr>
            <a:xfrm rot="10800000">
              <a:off x="8627140" y="4372648"/>
              <a:ext cx="1601379" cy="209642"/>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F1520BED-0D09-284E-95E9-FFBB47B2202A}"/>
              </a:ext>
            </a:extLst>
          </p:cNvPr>
          <p:cNvSpPr txBox="1"/>
          <p:nvPr/>
        </p:nvSpPr>
        <p:spPr>
          <a:xfrm>
            <a:off x="635036" y="134181"/>
            <a:ext cx="10458119" cy="461665"/>
          </a:xfrm>
          <a:prstGeom prst="rect">
            <a:avLst/>
          </a:prstGeom>
          <a:noFill/>
        </p:spPr>
        <p:txBody>
          <a:bodyPr wrap="none" rtlCol="0">
            <a:spAutoFit/>
          </a:bodyPr>
          <a:lstStyle/>
          <a:p>
            <a:r>
              <a:rPr lang="en-US" sz="2400" b="1" dirty="0">
                <a:solidFill>
                  <a:srgbClr val="0070C0"/>
                </a:solidFill>
              </a:rPr>
              <a:t>62% of the top genes are included in one of the submodules (80% in big modules)</a:t>
            </a:r>
          </a:p>
        </p:txBody>
      </p:sp>
      <p:grpSp>
        <p:nvGrpSpPr>
          <p:cNvPr id="48" name="Group 47">
            <a:extLst>
              <a:ext uri="{FF2B5EF4-FFF2-40B4-BE49-F238E27FC236}">
                <a16:creationId xmlns:a16="http://schemas.microsoft.com/office/drawing/2014/main" id="{8E6D91CD-49C1-6745-9AA3-26FF1C2E094E}"/>
              </a:ext>
            </a:extLst>
          </p:cNvPr>
          <p:cNvGrpSpPr/>
          <p:nvPr/>
        </p:nvGrpSpPr>
        <p:grpSpPr>
          <a:xfrm>
            <a:off x="4380410" y="6406038"/>
            <a:ext cx="2662669" cy="423158"/>
            <a:chOff x="4343400" y="6366262"/>
            <a:chExt cx="2662669" cy="423158"/>
          </a:xfrm>
        </p:grpSpPr>
        <p:sp>
          <p:nvSpPr>
            <p:cNvPr id="45" name="TextBox 44">
              <a:extLst>
                <a:ext uri="{FF2B5EF4-FFF2-40B4-BE49-F238E27FC236}">
                  <a16:creationId xmlns:a16="http://schemas.microsoft.com/office/drawing/2014/main" id="{0E30116B-674A-684C-8285-3B1556A91B51}"/>
                </a:ext>
              </a:extLst>
            </p:cNvPr>
            <p:cNvSpPr txBox="1"/>
            <p:nvPr/>
          </p:nvSpPr>
          <p:spPr>
            <a:xfrm>
              <a:off x="4343400" y="6420088"/>
              <a:ext cx="317716" cy="369332"/>
            </a:xfrm>
            <a:prstGeom prst="rect">
              <a:avLst/>
            </a:prstGeom>
            <a:noFill/>
          </p:spPr>
          <p:txBody>
            <a:bodyPr wrap="none" rtlCol="0">
              <a:spAutoFit/>
            </a:bodyPr>
            <a:lstStyle/>
            <a:p>
              <a:r>
                <a:rPr lang="en-US" dirty="0"/>
                <a:t>A</a:t>
              </a:r>
            </a:p>
          </p:txBody>
        </p:sp>
        <p:sp>
          <p:nvSpPr>
            <p:cNvPr id="46" name="TextBox 45">
              <a:extLst>
                <a:ext uri="{FF2B5EF4-FFF2-40B4-BE49-F238E27FC236}">
                  <a16:creationId xmlns:a16="http://schemas.microsoft.com/office/drawing/2014/main" id="{7BB494CA-E1D1-B54D-95E0-CD3496E1E1A7}"/>
                </a:ext>
              </a:extLst>
            </p:cNvPr>
            <p:cNvSpPr txBox="1"/>
            <p:nvPr/>
          </p:nvSpPr>
          <p:spPr>
            <a:xfrm>
              <a:off x="5387128" y="6398482"/>
              <a:ext cx="558166" cy="369332"/>
            </a:xfrm>
            <a:prstGeom prst="rect">
              <a:avLst/>
            </a:prstGeom>
            <a:noFill/>
          </p:spPr>
          <p:txBody>
            <a:bodyPr wrap="none" rtlCol="0">
              <a:spAutoFit/>
            </a:bodyPr>
            <a:lstStyle/>
            <a:p>
              <a:r>
                <a:rPr lang="en-US" dirty="0"/>
                <a:t>A+B</a:t>
              </a:r>
            </a:p>
          </p:txBody>
        </p:sp>
        <p:sp>
          <p:nvSpPr>
            <p:cNvPr id="47" name="TextBox 46">
              <a:extLst>
                <a:ext uri="{FF2B5EF4-FFF2-40B4-BE49-F238E27FC236}">
                  <a16:creationId xmlns:a16="http://schemas.microsoft.com/office/drawing/2014/main" id="{10F6D835-8038-644F-BC3B-276DF985A341}"/>
                </a:ext>
              </a:extLst>
            </p:cNvPr>
            <p:cNvSpPr txBox="1"/>
            <p:nvPr/>
          </p:nvSpPr>
          <p:spPr>
            <a:xfrm>
              <a:off x="6696369" y="6366262"/>
              <a:ext cx="309700" cy="369332"/>
            </a:xfrm>
            <a:prstGeom prst="rect">
              <a:avLst/>
            </a:prstGeom>
            <a:noFill/>
          </p:spPr>
          <p:txBody>
            <a:bodyPr wrap="none" rtlCol="0">
              <a:spAutoFit/>
            </a:bodyPr>
            <a:lstStyle/>
            <a:p>
              <a:r>
                <a:rPr lang="en-US" dirty="0"/>
                <a:t>B</a:t>
              </a:r>
            </a:p>
          </p:txBody>
        </p:sp>
      </p:grpSp>
      <p:sp>
        <p:nvSpPr>
          <p:cNvPr id="2" name="TextBox 1">
            <a:extLst>
              <a:ext uri="{FF2B5EF4-FFF2-40B4-BE49-F238E27FC236}">
                <a16:creationId xmlns:a16="http://schemas.microsoft.com/office/drawing/2014/main" id="{2B67BA49-B9A4-A04D-BA76-6183BFCE2016}"/>
              </a:ext>
            </a:extLst>
          </p:cNvPr>
          <p:cNvSpPr txBox="1"/>
          <p:nvPr/>
        </p:nvSpPr>
        <p:spPr>
          <a:xfrm>
            <a:off x="4058038" y="547270"/>
            <a:ext cx="909223" cy="369332"/>
          </a:xfrm>
          <a:prstGeom prst="rect">
            <a:avLst/>
          </a:prstGeom>
          <a:noFill/>
        </p:spPr>
        <p:txBody>
          <a:bodyPr wrap="none" rtlCol="0">
            <a:spAutoFit/>
          </a:bodyPr>
          <a:lstStyle/>
          <a:p>
            <a:r>
              <a:rPr lang="en-US" dirty="0"/>
              <a:t>Ng=626</a:t>
            </a:r>
          </a:p>
        </p:txBody>
      </p:sp>
      <p:sp>
        <p:nvSpPr>
          <p:cNvPr id="29" name="TextBox 28">
            <a:extLst>
              <a:ext uri="{FF2B5EF4-FFF2-40B4-BE49-F238E27FC236}">
                <a16:creationId xmlns:a16="http://schemas.microsoft.com/office/drawing/2014/main" id="{0A15E249-E710-4B40-9F8A-C4C0D5EC5C68}"/>
              </a:ext>
            </a:extLst>
          </p:cNvPr>
          <p:cNvSpPr txBox="1"/>
          <p:nvPr/>
        </p:nvSpPr>
        <p:spPr>
          <a:xfrm>
            <a:off x="5235669" y="547270"/>
            <a:ext cx="909223" cy="369332"/>
          </a:xfrm>
          <a:prstGeom prst="rect">
            <a:avLst/>
          </a:prstGeom>
          <a:noFill/>
        </p:spPr>
        <p:txBody>
          <a:bodyPr wrap="none" rtlCol="0">
            <a:spAutoFit/>
          </a:bodyPr>
          <a:lstStyle/>
          <a:p>
            <a:r>
              <a:rPr lang="en-US" dirty="0"/>
              <a:t>Ng=551</a:t>
            </a:r>
          </a:p>
        </p:txBody>
      </p:sp>
      <p:sp>
        <p:nvSpPr>
          <p:cNvPr id="5" name="Rectangle 4">
            <a:extLst>
              <a:ext uri="{FF2B5EF4-FFF2-40B4-BE49-F238E27FC236}">
                <a16:creationId xmlns:a16="http://schemas.microsoft.com/office/drawing/2014/main" id="{F6C2B6B7-89F3-2646-8B92-EDABAA65B308}"/>
              </a:ext>
            </a:extLst>
          </p:cNvPr>
          <p:cNvSpPr/>
          <p:nvPr/>
        </p:nvSpPr>
        <p:spPr>
          <a:xfrm>
            <a:off x="6310582" y="547270"/>
            <a:ext cx="1026243" cy="369332"/>
          </a:xfrm>
          <a:prstGeom prst="rect">
            <a:avLst/>
          </a:prstGeom>
        </p:spPr>
        <p:txBody>
          <a:bodyPr wrap="none">
            <a:spAutoFit/>
          </a:bodyPr>
          <a:lstStyle/>
          <a:p>
            <a:r>
              <a:rPr lang="en-US" dirty="0"/>
              <a:t>Ng=1538</a:t>
            </a:r>
          </a:p>
        </p:txBody>
      </p:sp>
    </p:spTree>
    <p:extLst>
      <p:ext uri="{BB962C8B-B14F-4D97-AF65-F5344CB8AC3E}">
        <p14:creationId xmlns:p14="http://schemas.microsoft.com/office/powerpoint/2010/main" val="3386518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B8D98-1857-F24A-984E-DB43EDF5A648}"/>
              </a:ext>
            </a:extLst>
          </p:cNvPr>
          <p:cNvPicPr>
            <a:picLocks noChangeAspect="1"/>
          </p:cNvPicPr>
          <p:nvPr/>
        </p:nvPicPr>
        <p:blipFill>
          <a:blip r:embed="rId3"/>
          <a:stretch>
            <a:fillRect/>
          </a:stretch>
        </p:blipFill>
        <p:spPr>
          <a:xfrm>
            <a:off x="4130964" y="573337"/>
            <a:ext cx="7213600" cy="1917700"/>
          </a:xfrm>
          <a:prstGeom prst="rect">
            <a:avLst/>
          </a:prstGeom>
        </p:spPr>
      </p:pic>
      <p:pic>
        <p:nvPicPr>
          <p:cNvPr id="7" name="Picture 6">
            <a:extLst>
              <a:ext uri="{FF2B5EF4-FFF2-40B4-BE49-F238E27FC236}">
                <a16:creationId xmlns:a16="http://schemas.microsoft.com/office/drawing/2014/main" id="{B27B7C71-C40D-F440-87DB-20EC91A06E53}"/>
              </a:ext>
            </a:extLst>
          </p:cNvPr>
          <p:cNvPicPr>
            <a:picLocks noChangeAspect="1"/>
          </p:cNvPicPr>
          <p:nvPr/>
        </p:nvPicPr>
        <p:blipFill>
          <a:blip r:embed="rId4"/>
          <a:stretch>
            <a:fillRect/>
          </a:stretch>
        </p:blipFill>
        <p:spPr>
          <a:xfrm>
            <a:off x="4130964" y="2569542"/>
            <a:ext cx="7213600" cy="1841500"/>
          </a:xfrm>
          <a:prstGeom prst="rect">
            <a:avLst/>
          </a:prstGeom>
        </p:spPr>
      </p:pic>
      <p:pic>
        <p:nvPicPr>
          <p:cNvPr id="9" name="Picture 8">
            <a:extLst>
              <a:ext uri="{FF2B5EF4-FFF2-40B4-BE49-F238E27FC236}">
                <a16:creationId xmlns:a16="http://schemas.microsoft.com/office/drawing/2014/main" id="{46CBBBBD-2395-A14E-9A94-E832E14ABCE3}"/>
              </a:ext>
            </a:extLst>
          </p:cNvPr>
          <p:cNvPicPr>
            <a:picLocks noChangeAspect="1"/>
          </p:cNvPicPr>
          <p:nvPr/>
        </p:nvPicPr>
        <p:blipFill>
          <a:blip r:embed="rId5"/>
          <a:stretch>
            <a:fillRect/>
          </a:stretch>
        </p:blipFill>
        <p:spPr>
          <a:xfrm>
            <a:off x="4130964" y="4489546"/>
            <a:ext cx="7289800" cy="1917700"/>
          </a:xfrm>
          <a:prstGeom prst="rect">
            <a:avLst/>
          </a:prstGeom>
        </p:spPr>
      </p:pic>
      <p:sp>
        <p:nvSpPr>
          <p:cNvPr id="4" name="TextBox 3">
            <a:extLst>
              <a:ext uri="{FF2B5EF4-FFF2-40B4-BE49-F238E27FC236}">
                <a16:creationId xmlns:a16="http://schemas.microsoft.com/office/drawing/2014/main" id="{711FCED7-F8AD-6949-984F-B362E8C93A05}"/>
              </a:ext>
            </a:extLst>
          </p:cNvPr>
          <p:cNvSpPr txBox="1"/>
          <p:nvPr/>
        </p:nvSpPr>
        <p:spPr>
          <a:xfrm>
            <a:off x="527611" y="311727"/>
            <a:ext cx="3345018" cy="523220"/>
          </a:xfrm>
          <a:prstGeom prst="rect">
            <a:avLst/>
          </a:prstGeom>
          <a:noFill/>
        </p:spPr>
        <p:txBody>
          <a:bodyPr wrap="none" rtlCol="0">
            <a:spAutoFit/>
          </a:bodyPr>
          <a:lstStyle/>
          <a:p>
            <a:r>
              <a:rPr lang="en-US" sz="2800" dirty="0"/>
              <a:t>GO terms enrichment</a:t>
            </a:r>
          </a:p>
        </p:txBody>
      </p:sp>
      <p:sp>
        <p:nvSpPr>
          <p:cNvPr id="2" name="TextBox 1">
            <a:extLst>
              <a:ext uri="{FF2B5EF4-FFF2-40B4-BE49-F238E27FC236}">
                <a16:creationId xmlns:a16="http://schemas.microsoft.com/office/drawing/2014/main" id="{1E9D4AED-087D-F947-B248-7257616F2999}"/>
              </a:ext>
            </a:extLst>
          </p:cNvPr>
          <p:cNvSpPr txBox="1"/>
          <p:nvPr/>
        </p:nvSpPr>
        <p:spPr>
          <a:xfrm>
            <a:off x="4130964" y="543841"/>
            <a:ext cx="1316579" cy="369332"/>
          </a:xfrm>
          <a:prstGeom prst="rect">
            <a:avLst/>
          </a:prstGeom>
          <a:solidFill>
            <a:schemeClr val="bg1"/>
          </a:solidFill>
        </p:spPr>
        <p:txBody>
          <a:bodyPr wrap="none" rtlCol="0">
            <a:spAutoFit/>
          </a:bodyPr>
          <a:lstStyle/>
          <a:p>
            <a:r>
              <a:rPr lang="en-US" dirty="0"/>
              <a:t>Archetype 1</a:t>
            </a:r>
          </a:p>
        </p:txBody>
      </p:sp>
      <p:sp>
        <p:nvSpPr>
          <p:cNvPr id="8" name="TextBox 7">
            <a:extLst>
              <a:ext uri="{FF2B5EF4-FFF2-40B4-BE49-F238E27FC236}">
                <a16:creationId xmlns:a16="http://schemas.microsoft.com/office/drawing/2014/main" id="{CA0DF21A-02EC-DF44-A29F-D034B7F50B6A}"/>
              </a:ext>
            </a:extLst>
          </p:cNvPr>
          <p:cNvSpPr txBox="1"/>
          <p:nvPr/>
        </p:nvSpPr>
        <p:spPr>
          <a:xfrm>
            <a:off x="4130964" y="2505785"/>
            <a:ext cx="1316579" cy="369332"/>
          </a:xfrm>
          <a:prstGeom prst="rect">
            <a:avLst/>
          </a:prstGeom>
          <a:solidFill>
            <a:schemeClr val="bg1"/>
          </a:solidFill>
        </p:spPr>
        <p:txBody>
          <a:bodyPr wrap="none" rtlCol="0">
            <a:spAutoFit/>
          </a:bodyPr>
          <a:lstStyle/>
          <a:p>
            <a:r>
              <a:rPr lang="en-US" dirty="0"/>
              <a:t>Archetype 2</a:t>
            </a:r>
          </a:p>
        </p:txBody>
      </p:sp>
      <p:sp>
        <p:nvSpPr>
          <p:cNvPr id="10" name="TextBox 9">
            <a:extLst>
              <a:ext uri="{FF2B5EF4-FFF2-40B4-BE49-F238E27FC236}">
                <a16:creationId xmlns:a16="http://schemas.microsoft.com/office/drawing/2014/main" id="{12358820-84D3-6342-BAEA-300FD2095480}"/>
              </a:ext>
            </a:extLst>
          </p:cNvPr>
          <p:cNvSpPr txBox="1"/>
          <p:nvPr/>
        </p:nvSpPr>
        <p:spPr>
          <a:xfrm>
            <a:off x="4130963" y="4423485"/>
            <a:ext cx="1316579" cy="369332"/>
          </a:xfrm>
          <a:prstGeom prst="rect">
            <a:avLst/>
          </a:prstGeom>
          <a:solidFill>
            <a:schemeClr val="bg1"/>
          </a:solidFill>
        </p:spPr>
        <p:txBody>
          <a:bodyPr wrap="none" rtlCol="0">
            <a:spAutoFit/>
          </a:bodyPr>
          <a:lstStyle/>
          <a:p>
            <a:r>
              <a:rPr lang="en-US" dirty="0"/>
              <a:t>Archetype 3</a:t>
            </a:r>
          </a:p>
        </p:txBody>
      </p:sp>
    </p:spTree>
    <p:extLst>
      <p:ext uri="{BB962C8B-B14F-4D97-AF65-F5344CB8AC3E}">
        <p14:creationId xmlns:p14="http://schemas.microsoft.com/office/powerpoint/2010/main" val="1360874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EF59-FDD9-1145-80A7-1307E84AF5FE}"/>
              </a:ext>
            </a:extLst>
          </p:cNvPr>
          <p:cNvSpPr>
            <a:spLocks noGrp="1"/>
          </p:cNvSpPr>
          <p:nvPr>
            <p:ph type="title"/>
          </p:nvPr>
        </p:nvSpPr>
        <p:spPr>
          <a:xfrm>
            <a:off x="547255" y="365125"/>
            <a:ext cx="4835236" cy="1193511"/>
          </a:xfrm>
        </p:spPr>
        <p:txBody>
          <a:bodyPr>
            <a:normAutofit/>
          </a:bodyPr>
          <a:lstStyle/>
          <a:p>
            <a:r>
              <a:rPr lang="en-US" sz="3200" dirty="0"/>
              <a:t>Cell-specific marker genes</a:t>
            </a:r>
          </a:p>
        </p:txBody>
      </p:sp>
      <p:pic>
        <p:nvPicPr>
          <p:cNvPr id="5" name="Picture 4">
            <a:extLst>
              <a:ext uri="{FF2B5EF4-FFF2-40B4-BE49-F238E27FC236}">
                <a16:creationId xmlns:a16="http://schemas.microsoft.com/office/drawing/2014/main" id="{5E571C01-954F-774A-BB8E-448068C0E408}"/>
              </a:ext>
            </a:extLst>
          </p:cNvPr>
          <p:cNvPicPr>
            <a:picLocks noChangeAspect="1"/>
          </p:cNvPicPr>
          <p:nvPr/>
        </p:nvPicPr>
        <p:blipFill rotWithShape="1">
          <a:blip r:embed="rId3"/>
          <a:srcRect b="12388"/>
          <a:stretch/>
        </p:blipFill>
        <p:spPr>
          <a:xfrm>
            <a:off x="5254115" y="365125"/>
            <a:ext cx="6393873" cy="5254625"/>
          </a:xfrm>
          <a:prstGeom prst="rect">
            <a:avLst/>
          </a:prstGeom>
        </p:spPr>
      </p:pic>
      <p:sp>
        <p:nvSpPr>
          <p:cNvPr id="6" name="TextBox 5">
            <a:extLst>
              <a:ext uri="{FF2B5EF4-FFF2-40B4-BE49-F238E27FC236}">
                <a16:creationId xmlns:a16="http://schemas.microsoft.com/office/drawing/2014/main" id="{30B454A2-CFDD-CB43-B39F-BFC7E0672C37}"/>
              </a:ext>
            </a:extLst>
          </p:cNvPr>
          <p:cNvSpPr txBox="1"/>
          <p:nvPr/>
        </p:nvSpPr>
        <p:spPr>
          <a:xfrm>
            <a:off x="8915401" y="2992921"/>
            <a:ext cx="980846" cy="369332"/>
          </a:xfrm>
          <a:prstGeom prst="rect">
            <a:avLst/>
          </a:prstGeom>
          <a:noFill/>
        </p:spPr>
        <p:txBody>
          <a:bodyPr wrap="none" rtlCol="0">
            <a:spAutoFit/>
          </a:bodyPr>
          <a:lstStyle/>
          <a:p>
            <a:r>
              <a:rPr lang="en-US" dirty="0"/>
              <a:t>Neurons</a:t>
            </a:r>
          </a:p>
        </p:txBody>
      </p:sp>
      <p:sp>
        <p:nvSpPr>
          <p:cNvPr id="7" name="TextBox 6">
            <a:extLst>
              <a:ext uri="{FF2B5EF4-FFF2-40B4-BE49-F238E27FC236}">
                <a16:creationId xmlns:a16="http://schemas.microsoft.com/office/drawing/2014/main" id="{D5BCFB06-0D51-1849-A36A-3C1D31AF1450}"/>
              </a:ext>
            </a:extLst>
          </p:cNvPr>
          <p:cNvSpPr txBox="1"/>
          <p:nvPr/>
        </p:nvSpPr>
        <p:spPr>
          <a:xfrm>
            <a:off x="7418471" y="1981539"/>
            <a:ext cx="1162882" cy="369332"/>
          </a:xfrm>
          <a:prstGeom prst="rect">
            <a:avLst/>
          </a:prstGeom>
          <a:noFill/>
        </p:spPr>
        <p:txBody>
          <a:bodyPr wrap="none" rtlCol="0">
            <a:spAutoFit/>
          </a:bodyPr>
          <a:lstStyle/>
          <a:p>
            <a:r>
              <a:rPr lang="en-US" dirty="0"/>
              <a:t>Astrocytes</a:t>
            </a:r>
          </a:p>
        </p:txBody>
      </p:sp>
      <p:sp>
        <p:nvSpPr>
          <p:cNvPr id="8" name="TextBox 7">
            <a:extLst>
              <a:ext uri="{FF2B5EF4-FFF2-40B4-BE49-F238E27FC236}">
                <a16:creationId xmlns:a16="http://schemas.microsoft.com/office/drawing/2014/main" id="{6083EFDF-4471-CE40-A5A7-B515493CDD35}"/>
              </a:ext>
            </a:extLst>
          </p:cNvPr>
          <p:cNvSpPr txBox="1"/>
          <p:nvPr/>
        </p:nvSpPr>
        <p:spPr>
          <a:xfrm>
            <a:off x="7313827" y="4433794"/>
            <a:ext cx="1267526" cy="369332"/>
          </a:xfrm>
          <a:prstGeom prst="rect">
            <a:avLst/>
          </a:prstGeom>
          <a:noFill/>
        </p:spPr>
        <p:txBody>
          <a:bodyPr wrap="none" rtlCol="0">
            <a:spAutoFit/>
          </a:bodyPr>
          <a:lstStyle/>
          <a:p>
            <a:r>
              <a:rPr lang="en-US" dirty="0" err="1"/>
              <a:t>Oligodendr</a:t>
            </a:r>
            <a:r>
              <a:rPr lang="en-US" dirty="0"/>
              <a:t>.</a:t>
            </a:r>
          </a:p>
        </p:txBody>
      </p:sp>
      <p:sp>
        <p:nvSpPr>
          <p:cNvPr id="9" name="TextBox 8">
            <a:extLst>
              <a:ext uri="{FF2B5EF4-FFF2-40B4-BE49-F238E27FC236}">
                <a16:creationId xmlns:a16="http://schemas.microsoft.com/office/drawing/2014/main" id="{2AB20F69-3F43-7B4A-9B2F-AF9DBC5DC598}"/>
              </a:ext>
            </a:extLst>
          </p:cNvPr>
          <p:cNvSpPr txBox="1"/>
          <p:nvPr/>
        </p:nvSpPr>
        <p:spPr>
          <a:xfrm>
            <a:off x="5964382" y="4191679"/>
            <a:ext cx="1056187" cy="369332"/>
          </a:xfrm>
          <a:prstGeom prst="rect">
            <a:avLst/>
          </a:prstGeom>
          <a:noFill/>
        </p:spPr>
        <p:txBody>
          <a:bodyPr wrap="none" rtlCol="0">
            <a:spAutoFit/>
          </a:bodyPr>
          <a:lstStyle/>
          <a:p>
            <a:r>
              <a:rPr lang="en-US" dirty="0"/>
              <a:t>Microglia</a:t>
            </a:r>
          </a:p>
        </p:txBody>
      </p:sp>
      <p:sp>
        <p:nvSpPr>
          <p:cNvPr id="10" name="TextBox 9">
            <a:extLst>
              <a:ext uri="{FF2B5EF4-FFF2-40B4-BE49-F238E27FC236}">
                <a16:creationId xmlns:a16="http://schemas.microsoft.com/office/drawing/2014/main" id="{4D1D3154-EC24-B346-9314-F0546906F298}"/>
              </a:ext>
            </a:extLst>
          </p:cNvPr>
          <p:cNvSpPr txBox="1"/>
          <p:nvPr/>
        </p:nvSpPr>
        <p:spPr>
          <a:xfrm>
            <a:off x="5964382" y="3177587"/>
            <a:ext cx="918841" cy="369332"/>
          </a:xfrm>
          <a:prstGeom prst="rect">
            <a:avLst/>
          </a:prstGeom>
          <a:noFill/>
        </p:spPr>
        <p:txBody>
          <a:bodyPr wrap="none" rtlCol="0">
            <a:spAutoFit/>
          </a:bodyPr>
          <a:lstStyle/>
          <a:p>
            <a:r>
              <a:rPr lang="en-US" dirty="0" err="1"/>
              <a:t>Endoth</a:t>
            </a:r>
            <a:r>
              <a:rPr lang="en-US" dirty="0"/>
              <a:t>.</a:t>
            </a:r>
          </a:p>
        </p:txBody>
      </p:sp>
      <p:sp>
        <p:nvSpPr>
          <p:cNvPr id="3" name="TextBox 2">
            <a:extLst>
              <a:ext uri="{FF2B5EF4-FFF2-40B4-BE49-F238E27FC236}">
                <a16:creationId xmlns:a16="http://schemas.microsoft.com/office/drawing/2014/main" id="{7CFDA410-5C17-4240-BCE6-B9283A79BC7F}"/>
              </a:ext>
            </a:extLst>
          </p:cNvPr>
          <p:cNvSpPr txBox="1"/>
          <p:nvPr/>
        </p:nvSpPr>
        <p:spPr>
          <a:xfrm>
            <a:off x="5964382" y="5663075"/>
            <a:ext cx="1316579" cy="369332"/>
          </a:xfrm>
          <a:prstGeom prst="rect">
            <a:avLst/>
          </a:prstGeom>
          <a:noFill/>
        </p:spPr>
        <p:txBody>
          <a:bodyPr wrap="none" rtlCol="0">
            <a:spAutoFit/>
          </a:bodyPr>
          <a:lstStyle/>
          <a:p>
            <a:r>
              <a:rPr lang="en-US" dirty="0"/>
              <a:t>Archetype 1</a:t>
            </a:r>
          </a:p>
        </p:txBody>
      </p:sp>
      <p:sp>
        <p:nvSpPr>
          <p:cNvPr id="11" name="TextBox 10">
            <a:extLst>
              <a:ext uri="{FF2B5EF4-FFF2-40B4-BE49-F238E27FC236}">
                <a16:creationId xmlns:a16="http://schemas.microsoft.com/office/drawing/2014/main" id="{35A12B91-412E-FA45-967D-D454D5FEBAD6}"/>
              </a:ext>
            </a:extLst>
          </p:cNvPr>
          <p:cNvSpPr txBox="1"/>
          <p:nvPr/>
        </p:nvSpPr>
        <p:spPr>
          <a:xfrm>
            <a:off x="7376796" y="5663075"/>
            <a:ext cx="1316579" cy="369332"/>
          </a:xfrm>
          <a:prstGeom prst="rect">
            <a:avLst/>
          </a:prstGeom>
          <a:noFill/>
        </p:spPr>
        <p:txBody>
          <a:bodyPr wrap="none" rtlCol="0">
            <a:spAutoFit/>
          </a:bodyPr>
          <a:lstStyle/>
          <a:p>
            <a:r>
              <a:rPr lang="en-US" dirty="0"/>
              <a:t>Archetype 2</a:t>
            </a:r>
          </a:p>
        </p:txBody>
      </p:sp>
      <p:sp>
        <p:nvSpPr>
          <p:cNvPr id="12" name="TextBox 11">
            <a:extLst>
              <a:ext uri="{FF2B5EF4-FFF2-40B4-BE49-F238E27FC236}">
                <a16:creationId xmlns:a16="http://schemas.microsoft.com/office/drawing/2014/main" id="{FF52FEE9-7C4E-334B-97D9-C3674BF4F430}"/>
              </a:ext>
            </a:extLst>
          </p:cNvPr>
          <p:cNvSpPr txBox="1"/>
          <p:nvPr/>
        </p:nvSpPr>
        <p:spPr>
          <a:xfrm>
            <a:off x="8789210" y="5620717"/>
            <a:ext cx="1316579" cy="369332"/>
          </a:xfrm>
          <a:prstGeom prst="rect">
            <a:avLst/>
          </a:prstGeom>
          <a:noFill/>
        </p:spPr>
        <p:txBody>
          <a:bodyPr wrap="none" rtlCol="0">
            <a:spAutoFit/>
          </a:bodyPr>
          <a:lstStyle/>
          <a:p>
            <a:r>
              <a:rPr lang="en-US" dirty="0"/>
              <a:t>Archetype 3</a:t>
            </a:r>
          </a:p>
        </p:txBody>
      </p:sp>
    </p:spTree>
    <p:extLst>
      <p:ext uri="{BB962C8B-B14F-4D97-AF65-F5344CB8AC3E}">
        <p14:creationId xmlns:p14="http://schemas.microsoft.com/office/powerpoint/2010/main" val="3166816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8D65E1-A12F-0942-A1C3-B7A60B79B6C0}"/>
              </a:ext>
            </a:extLst>
          </p:cNvPr>
          <p:cNvPicPr>
            <a:picLocks noChangeAspect="1"/>
          </p:cNvPicPr>
          <p:nvPr/>
        </p:nvPicPr>
        <p:blipFill>
          <a:blip r:embed="rId3"/>
          <a:stretch>
            <a:fillRect/>
          </a:stretch>
        </p:blipFill>
        <p:spPr>
          <a:xfrm>
            <a:off x="571500" y="1737360"/>
            <a:ext cx="3589020" cy="3589020"/>
          </a:xfrm>
          <a:prstGeom prst="rect">
            <a:avLst/>
          </a:prstGeom>
        </p:spPr>
      </p:pic>
      <p:pic>
        <p:nvPicPr>
          <p:cNvPr id="8" name="Picture 7">
            <a:extLst>
              <a:ext uri="{FF2B5EF4-FFF2-40B4-BE49-F238E27FC236}">
                <a16:creationId xmlns:a16="http://schemas.microsoft.com/office/drawing/2014/main" id="{DDF6F017-1F9B-5F40-97D2-651B2DF1C966}"/>
              </a:ext>
            </a:extLst>
          </p:cNvPr>
          <p:cNvPicPr>
            <a:picLocks noChangeAspect="1"/>
          </p:cNvPicPr>
          <p:nvPr/>
        </p:nvPicPr>
        <p:blipFill>
          <a:blip r:embed="rId4"/>
          <a:stretch>
            <a:fillRect/>
          </a:stretch>
        </p:blipFill>
        <p:spPr>
          <a:xfrm>
            <a:off x="4471100" y="1985009"/>
            <a:ext cx="3278439" cy="3278439"/>
          </a:xfrm>
          <a:prstGeom prst="rect">
            <a:avLst/>
          </a:prstGeom>
        </p:spPr>
      </p:pic>
      <p:pic>
        <p:nvPicPr>
          <p:cNvPr id="10" name="Picture 9">
            <a:extLst>
              <a:ext uri="{FF2B5EF4-FFF2-40B4-BE49-F238E27FC236}">
                <a16:creationId xmlns:a16="http://schemas.microsoft.com/office/drawing/2014/main" id="{D3399F32-2AA6-F34C-A669-433EB2DE8D70}"/>
              </a:ext>
            </a:extLst>
          </p:cNvPr>
          <p:cNvPicPr>
            <a:picLocks noChangeAspect="1"/>
          </p:cNvPicPr>
          <p:nvPr/>
        </p:nvPicPr>
        <p:blipFill>
          <a:blip r:embed="rId5"/>
          <a:stretch>
            <a:fillRect/>
          </a:stretch>
        </p:blipFill>
        <p:spPr>
          <a:xfrm>
            <a:off x="7848733" y="1737360"/>
            <a:ext cx="3524250" cy="3524250"/>
          </a:xfrm>
          <a:prstGeom prst="rect">
            <a:avLst/>
          </a:prstGeom>
        </p:spPr>
      </p:pic>
      <p:sp>
        <p:nvSpPr>
          <p:cNvPr id="11" name="TextBox 10">
            <a:extLst>
              <a:ext uri="{FF2B5EF4-FFF2-40B4-BE49-F238E27FC236}">
                <a16:creationId xmlns:a16="http://schemas.microsoft.com/office/drawing/2014/main" id="{C41C81EB-FF5D-FA4A-AFDA-75CD19C37213}"/>
              </a:ext>
            </a:extLst>
          </p:cNvPr>
          <p:cNvSpPr txBox="1"/>
          <p:nvPr/>
        </p:nvSpPr>
        <p:spPr>
          <a:xfrm>
            <a:off x="1577340" y="5509260"/>
            <a:ext cx="1379095" cy="369332"/>
          </a:xfrm>
          <a:prstGeom prst="rect">
            <a:avLst/>
          </a:prstGeom>
          <a:noFill/>
        </p:spPr>
        <p:txBody>
          <a:bodyPr wrap="none" rtlCol="0">
            <a:spAutoFit/>
          </a:bodyPr>
          <a:lstStyle/>
          <a:p>
            <a:r>
              <a:rPr lang="en-US" dirty="0"/>
              <a:t>Archetype_1</a:t>
            </a:r>
          </a:p>
        </p:txBody>
      </p:sp>
      <p:sp>
        <p:nvSpPr>
          <p:cNvPr id="12" name="TextBox 11">
            <a:extLst>
              <a:ext uri="{FF2B5EF4-FFF2-40B4-BE49-F238E27FC236}">
                <a16:creationId xmlns:a16="http://schemas.microsoft.com/office/drawing/2014/main" id="{EE35AF8C-63B5-DA4C-8100-FA53DA6E31BE}"/>
              </a:ext>
            </a:extLst>
          </p:cNvPr>
          <p:cNvSpPr txBox="1"/>
          <p:nvPr/>
        </p:nvSpPr>
        <p:spPr>
          <a:xfrm>
            <a:off x="5420771" y="5509260"/>
            <a:ext cx="1379095" cy="369332"/>
          </a:xfrm>
          <a:prstGeom prst="rect">
            <a:avLst/>
          </a:prstGeom>
          <a:noFill/>
        </p:spPr>
        <p:txBody>
          <a:bodyPr wrap="none" rtlCol="0">
            <a:spAutoFit/>
          </a:bodyPr>
          <a:lstStyle/>
          <a:p>
            <a:r>
              <a:rPr lang="en-US" dirty="0"/>
              <a:t>Archetype_2</a:t>
            </a:r>
          </a:p>
        </p:txBody>
      </p:sp>
      <p:sp>
        <p:nvSpPr>
          <p:cNvPr id="13" name="TextBox 12">
            <a:extLst>
              <a:ext uri="{FF2B5EF4-FFF2-40B4-BE49-F238E27FC236}">
                <a16:creationId xmlns:a16="http://schemas.microsoft.com/office/drawing/2014/main" id="{DDF06B3A-B693-3B45-A434-31FC2A026E91}"/>
              </a:ext>
            </a:extLst>
          </p:cNvPr>
          <p:cNvSpPr txBox="1"/>
          <p:nvPr/>
        </p:nvSpPr>
        <p:spPr>
          <a:xfrm>
            <a:off x="8921310" y="5509260"/>
            <a:ext cx="1379095" cy="369332"/>
          </a:xfrm>
          <a:prstGeom prst="rect">
            <a:avLst/>
          </a:prstGeom>
          <a:noFill/>
        </p:spPr>
        <p:txBody>
          <a:bodyPr wrap="none" rtlCol="0">
            <a:spAutoFit/>
          </a:bodyPr>
          <a:lstStyle/>
          <a:p>
            <a:r>
              <a:rPr lang="en-US" dirty="0"/>
              <a:t>Archetype_3</a:t>
            </a:r>
          </a:p>
        </p:txBody>
      </p:sp>
      <p:sp>
        <p:nvSpPr>
          <p:cNvPr id="9" name="TextBox 8">
            <a:extLst>
              <a:ext uri="{FF2B5EF4-FFF2-40B4-BE49-F238E27FC236}">
                <a16:creationId xmlns:a16="http://schemas.microsoft.com/office/drawing/2014/main" id="{383C342E-11AC-6E4F-BDA7-8D74FF0E7E8F}"/>
              </a:ext>
            </a:extLst>
          </p:cNvPr>
          <p:cNvSpPr txBox="1"/>
          <p:nvPr/>
        </p:nvSpPr>
        <p:spPr>
          <a:xfrm>
            <a:off x="571500" y="525780"/>
            <a:ext cx="8374216" cy="461665"/>
          </a:xfrm>
          <a:prstGeom prst="rect">
            <a:avLst/>
          </a:prstGeom>
          <a:noFill/>
        </p:spPr>
        <p:txBody>
          <a:bodyPr wrap="none" rtlCol="0">
            <a:spAutoFit/>
          </a:bodyPr>
          <a:lstStyle/>
          <a:p>
            <a:r>
              <a:rPr lang="en-US" sz="2400" b="1" dirty="0">
                <a:solidFill>
                  <a:srgbClr val="0070C0"/>
                </a:solidFill>
              </a:rPr>
              <a:t>GWAS (EMMAX) of distance from each archetype for all samples</a:t>
            </a:r>
          </a:p>
        </p:txBody>
      </p:sp>
    </p:spTree>
    <p:extLst>
      <p:ext uri="{BB962C8B-B14F-4D97-AF65-F5344CB8AC3E}">
        <p14:creationId xmlns:p14="http://schemas.microsoft.com/office/powerpoint/2010/main" val="749827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3E274E-24AE-D54F-A78A-07D3EEE9B42E}"/>
              </a:ext>
            </a:extLst>
          </p:cNvPr>
          <p:cNvSpPr/>
          <p:nvPr/>
        </p:nvSpPr>
        <p:spPr>
          <a:xfrm>
            <a:off x="432390" y="496818"/>
            <a:ext cx="11759610" cy="892552"/>
          </a:xfrm>
          <a:prstGeom prst="rect">
            <a:avLst/>
          </a:prstGeom>
        </p:spPr>
        <p:txBody>
          <a:bodyPr wrap="square">
            <a:spAutoFit/>
          </a:bodyPr>
          <a:lstStyle/>
          <a:p>
            <a:pPr marL="342900" indent="-342900">
              <a:buFont typeface="Arial" panose="020B0604020202020204" pitchFamily="34" charset="0"/>
              <a:buChar char="•"/>
            </a:pPr>
            <a:r>
              <a:rPr lang="en-US" sz="2600" dirty="0"/>
              <a:t>Complex systems need to perform multiple tasks </a:t>
            </a:r>
          </a:p>
          <a:p>
            <a:pPr marL="342900" indent="-342900">
              <a:buFont typeface="Arial" panose="020B0604020202020204" pitchFamily="34" charset="0"/>
              <a:buChar char="•"/>
            </a:pPr>
            <a:r>
              <a:rPr lang="en-US" sz="2600" dirty="0"/>
              <a:t>No system can be optimized for all tasks simultaneously, leading  to trade-offs. </a:t>
            </a:r>
          </a:p>
        </p:txBody>
      </p:sp>
      <p:sp>
        <p:nvSpPr>
          <p:cNvPr id="13" name="TextBox 12">
            <a:extLst>
              <a:ext uri="{FF2B5EF4-FFF2-40B4-BE49-F238E27FC236}">
                <a16:creationId xmlns:a16="http://schemas.microsoft.com/office/drawing/2014/main" id="{BDD81E55-5348-4446-B8DA-7CA49C4BD6FF}"/>
              </a:ext>
            </a:extLst>
          </p:cNvPr>
          <p:cNvSpPr txBox="1"/>
          <p:nvPr/>
        </p:nvSpPr>
        <p:spPr>
          <a:xfrm>
            <a:off x="1365228" y="1410449"/>
            <a:ext cx="8549969" cy="461665"/>
          </a:xfrm>
          <a:prstGeom prst="rect">
            <a:avLst/>
          </a:prstGeom>
          <a:noFill/>
        </p:spPr>
        <p:txBody>
          <a:bodyPr wrap="none" rtlCol="0">
            <a:spAutoFit/>
          </a:bodyPr>
          <a:lstStyle/>
          <a:p>
            <a:r>
              <a:rPr lang="en-US" sz="2400" b="1" dirty="0">
                <a:solidFill>
                  <a:srgbClr val="C00000"/>
                </a:solidFill>
              </a:rPr>
              <a:t>Problem</a:t>
            </a:r>
            <a:r>
              <a:rPr lang="en-US" sz="2400" dirty="0">
                <a:solidFill>
                  <a:srgbClr val="C00000"/>
                </a:solidFill>
              </a:rPr>
              <a:t>: identifying types and the effective number of dimensions</a:t>
            </a:r>
          </a:p>
        </p:txBody>
      </p:sp>
      <p:pic>
        <p:nvPicPr>
          <p:cNvPr id="2" name="Picture 1">
            <a:extLst>
              <a:ext uri="{FF2B5EF4-FFF2-40B4-BE49-F238E27FC236}">
                <a16:creationId xmlns:a16="http://schemas.microsoft.com/office/drawing/2014/main" id="{4CED3FE3-AC0B-BA43-A48B-AC707857BA42}"/>
              </a:ext>
            </a:extLst>
          </p:cNvPr>
          <p:cNvPicPr>
            <a:picLocks noChangeAspect="1"/>
          </p:cNvPicPr>
          <p:nvPr/>
        </p:nvPicPr>
        <p:blipFill>
          <a:blip r:embed="rId3"/>
          <a:stretch>
            <a:fillRect/>
          </a:stretch>
        </p:blipFill>
        <p:spPr>
          <a:xfrm>
            <a:off x="690768" y="1872114"/>
            <a:ext cx="3771693" cy="3746549"/>
          </a:xfrm>
          <a:prstGeom prst="rect">
            <a:avLst/>
          </a:prstGeom>
        </p:spPr>
      </p:pic>
      <p:grpSp>
        <p:nvGrpSpPr>
          <p:cNvPr id="5" name="Group 4">
            <a:extLst>
              <a:ext uri="{FF2B5EF4-FFF2-40B4-BE49-F238E27FC236}">
                <a16:creationId xmlns:a16="http://schemas.microsoft.com/office/drawing/2014/main" id="{AF798630-D170-C543-A53F-94849934582A}"/>
              </a:ext>
            </a:extLst>
          </p:cNvPr>
          <p:cNvGrpSpPr/>
          <p:nvPr/>
        </p:nvGrpSpPr>
        <p:grpSpPr>
          <a:xfrm>
            <a:off x="4462461" y="2549681"/>
            <a:ext cx="6797797" cy="3068983"/>
            <a:chOff x="4462461" y="2549681"/>
            <a:chExt cx="6797797" cy="3068983"/>
          </a:xfrm>
        </p:grpSpPr>
        <p:pic>
          <p:nvPicPr>
            <p:cNvPr id="3" name="Picture 2">
              <a:extLst>
                <a:ext uri="{FF2B5EF4-FFF2-40B4-BE49-F238E27FC236}">
                  <a16:creationId xmlns:a16="http://schemas.microsoft.com/office/drawing/2014/main" id="{BA3E9285-6E85-8544-9999-10EA5C9A58BB}"/>
                </a:ext>
              </a:extLst>
            </p:cNvPr>
            <p:cNvPicPr>
              <a:picLocks noChangeAspect="1"/>
            </p:cNvPicPr>
            <p:nvPr/>
          </p:nvPicPr>
          <p:blipFill>
            <a:blip r:embed="rId4"/>
            <a:stretch>
              <a:fillRect/>
            </a:stretch>
          </p:blipFill>
          <p:spPr>
            <a:xfrm>
              <a:off x="4462461" y="2549681"/>
              <a:ext cx="6797797" cy="3068983"/>
            </a:xfrm>
            <a:prstGeom prst="rect">
              <a:avLst/>
            </a:prstGeom>
          </p:spPr>
        </p:pic>
        <p:sp>
          <p:nvSpPr>
            <p:cNvPr id="4" name="TextBox 3">
              <a:extLst>
                <a:ext uri="{FF2B5EF4-FFF2-40B4-BE49-F238E27FC236}">
                  <a16:creationId xmlns:a16="http://schemas.microsoft.com/office/drawing/2014/main" id="{833AA7F7-0C0A-764E-B74F-AD680FE94AD7}"/>
                </a:ext>
              </a:extLst>
            </p:cNvPr>
            <p:cNvSpPr txBox="1"/>
            <p:nvPr/>
          </p:nvSpPr>
          <p:spPr>
            <a:xfrm>
              <a:off x="9479386" y="4915443"/>
              <a:ext cx="1780872" cy="369332"/>
            </a:xfrm>
            <a:prstGeom prst="rect">
              <a:avLst/>
            </a:prstGeom>
            <a:noFill/>
          </p:spPr>
          <p:txBody>
            <a:bodyPr wrap="none" rtlCol="0">
              <a:spAutoFit/>
            </a:bodyPr>
            <a:lstStyle/>
            <a:p>
              <a:r>
                <a:rPr lang="en-US" dirty="0" err="1"/>
                <a:t>Korem</a:t>
              </a:r>
              <a:r>
                <a:rPr lang="en-US" dirty="0"/>
                <a:t> et al 2015</a:t>
              </a:r>
            </a:p>
          </p:txBody>
        </p:sp>
      </p:grpSp>
    </p:spTree>
    <p:extLst>
      <p:ext uri="{BB962C8B-B14F-4D97-AF65-F5344CB8AC3E}">
        <p14:creationId xmlns:p14="http://schemas.microsoft.com/office/powerpoint/2010/main" val="135444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E35AF8C-63B5-DA4C-8100-FA53DA6E31BE}"/>
              </a:ext>
            </a:extLst>
          </p:cNvPr>
          <p:cNvSpPr txBox="1"/>
          <p:nvPr/>
        </p:nvSpPr>
        <p:spPr>
          <a:xfrm>
            <a:off x="571500" y="1079778"/>
            <a:ext cx="1776705" cy="461665"/>
          </a:xfrm>
          <a:prstGeom prst="rect">
            <a:avLst/>
          </a:prstGeom>
          <a:noFill/>
        </p:spPr>
        <p:txBody>
          <a:bodyPr wrap="none" rtlCol="0">
            <a:spAutoFit/>
          </a:bodyPr>
          <a:lstStyle/>
          <a:p>
            <a:r>
              <a:rPr lang="en-US" sz="2400" dirty="0"/>
              <a:t>Archetype_1</a:t>
            </a:r>
          </a:p>
        </p:txBody>
      </p:sp>
      <p:pic>
        <p:nvPicPr>
          <p:cNvPr id="5" name="Picture 4">
            <a:extLst>
              <a:ext uri="{FF2B5EF4-FFF2-40B4-BE49-F238E27FC236}">
                <a16:creationId xmlns:a16="http://schemas.microsoft.com/office/drawing/2014/main" id="{DF6884FE-04E0-2D48-86FA-748F90F7F710}"/>
              </a:ext>
            </a:extLst>
          </p:cNvPr>
          <p:cNvPicPr>
            <a:picLocks noChangeAspect="1"/>
          </p:cNvPicPr>
          <p:nvPr/>
        </p:nvPicPr>
        <p:blipFill>
          <a:blip r:embed="rId3"/>
          <a:stretch>
            <a:fillRect/>
          </a:stretch>
        </p:blipFill>
        <p:spPr>
          <a:xfrm>
            <a:off x="0" y="1516380"/>
            <a:ext cx="12192000" cy="4876800"/>
          </a:xfrm>
          <a:prstGeom prst="rect">
            <a:avLst/>
          </a:prstGeom>
        </p:spPr>
      </p:pic>
      <p:sp>
        <p:nvSpPr>
          <p:cNvPr id="6" name="TextBox 5">
            <a:extLst>
              <a:ext uri="{FF2B5EF4-FFF2-40B4-BE49-F238E27FC236}">
                <a16:creationId xmlns:a16="http://schemas.microsoft.com/office/drawing/2014/main" id="{7FED6134-9263-C642-9BA8-F9E58A5B57C7}"/>
              </a:ext>
            </a:extLst>
          </p:cNvPr>
          <p:cNvSpPr txBox="1"/>
          <p:nvPr/>
        </p:nvSpPr>
        <p:spPr>
          <a:xfrm>
            <a:off x="571500" y="525780"/>
            <a:ext cx="8374216" cy="461665"/>
          </a:xfrm>
          <a:prstGeom prst="rect">
            <a:avLst/>
          </a:prstGeom>
          <a:noFill/>
        </p:spPr>
        <p:txBody>
          <a:bodyPr wrap="none" rtlCol="0">
            <a:spAutoFit/>
          </a:bodyPr>
          <a:lstStyle/>
          <a:p>
            <a:r>
              <a:rPr lang="en-US" sz="2400" b="1" dirty="0">
                <a:solidFill>
                  <a:srgbClr val="0070C0"/>
                </a:solidFill>
              </a:rPr>
              <a:t>GWAS (EMMAX) of distance from each archetype for all samples</a:t>
            </a:r>
          </a:p>
        </p:txBody>
      </p:sp>
    </p:spTree>
    <p:extLst>
      <p:ext uri="{BB962C8B-B14F-4D97-AF65-F5344CB8AC3E}">
        <p14:creationId xmlns:p14="http://schemas.microsoft.com/office/powerpoint/2010/main" val="1190288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E35AF8C-63B5-DA4C-8100-FA53DA6E31BE}"/>
              </a:ext>
            </a:extLst>
          </p:cNvPr>
          <p:cNvSpPr txBox="1"/>
          <p:nvPr/>
        </p:nvSpPr>
        <p:spPr>
          <a:xfrm>
            <a:off x="571500" y="1079778"/>
            <a:ext cx="1776705" cy="461665"/>
          </a:xfrm>
          <a:prstGeom prst="rect">
            <a:avLst/>
          </a:prstGeom>
          <a:noFill/>
        </p:spPr>
        <p:txBody>
          <a:bodyPr wrap="none" rtlCol="0">
            <a:spAutoFit/>
          </a:bodyPr>
          <a:lstStyle/>
          <a:p>
            <a:r>
              <a:rPr lang="en-US" sz="2400" dirty="0"/>
              <a:t>Archetype_2</a:t>
            </a:r>
          </a:p>
        </p:txBody>
      </p:sp>
      <p:pic>
        <p:nvPicPr>
          <p:cNvPr id="5" name="Picture 4">
            <a:extLst>
              <a:ext uri="{FF2B5EF4-FFF2-40B4-BE49-F238E27FC236}">
                <a16:creationId xmlns:a16="http://schemas.microsoft.com/office/drawing/2014/main" id="{AD9299F8-DEB9-4845-BB33-E3E32D0D53CD}"/>
              </a:ext>
            </a:extLst>
          </p:cNvPr>
          <p:cNvPicPr>
            <a:picLocks noChangeAspect="1"/>
          </p:cNvPicPr>
          <p:nvPr/>
        </p:nvPicPr>
        <p:blipFill>
          <a:blip r:embed="rId2"/>
          <a:stretch>
            <a:fillRect/>
          </a:stretch>
        </p:blipFill>
        <p:spPr>
          <a:xfrm>
            <a:off x="0" y="1630680"/>
            <a:ext cx="12192000" cy="4876800"/>
          </a:xfrm>
          <a:prstGeom prst="rect">
            <a:avLst/>
          </a:prstGeom>
        </p:spPr>
      </p:pic>
      <p:sp>
        <p:nvSpPr>
          <p:cNvPr id="6" name="TextBox 5">
            <a:extLst>
              <a:ext uri="{FF2B5EF4-FFF2-40B4-BE49-F238E27FC236}">
                <a16:creationId xmlns:a16="http://schemas.microsoft.com/office/drawing/2014/main" id="{74A259CF-CD5A-FA4C-B488-997E2386F5CB}"/>
              </a:ext>
            </a:extLst>
          </p:cNvPr>
          <p:cNvSpPr txBox="1"/>
          <p:nvPr/>
        </p:nvSpPr>
        <p:spPr>
          <a:xfrm>
            <a:off x="571500" y="525780"/>
            <a:ext cx="8374216" cy="461665"/>
          </a:xfrm>
          <a:prstGeom prst="rect">
            <a:avLst/>
          </a:prstGeom>
          <a:noFill/>
        </p:spPr>
        <p:txBody>
          <a:bodyPr wrap="none" rtlCol="0">
            <a:spAutoFit/>
          </a:bodyPr>
          <a:lstStyle/>
          <a:p>
            <a:r>
              <a:rPr lang="en-US" sz="2400" b="1" dirty="0">
                <a:solidFill>
                  <a:srgbClr val="0070C0"/>
                </a:solidFill>
              </a:rPr>
              <a:t>GWAS (EMMAX) of distance from each archetype for all samples</a:t>
            </a:r>
          </a:p>
        </p:txBody>
      </p:sp>
    </p:spTree>
    <p:extLst>
      <p:ext uri="{BB962C8B-B14F-4D97-AF65-F5344CB8AC3E}">
        <p14:creationId xmlns:p14="http://schemas.microsoft.com/office/powerpoint/2010/main" val="1135799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6BF2A9-C6AF-4B43-83C3-6575D869F273}"/>
              </a:ext>
            </a:extLst>
          </p:cNvPr>
          <p:cNvSpPr txBox="1"/>
          <p:nvPr/>
        </p:nvSpPr>
        <p:spPr>
          <a:xfrm>
            <a:off x="571500" y="525780"/>
            <a:ext cx="8374216" cy="461665"/>
          </a:xfrm>
          <a:prstGeom prst="rect">
            <a:avLst/>
          </a:prstGeom>
          <a:noFill/>
        </p:spPr>
        <p:txBody>
          <a:bodyPr wrap="none" rtlCol="0">
            <a:spAutoFit/>
          </a:bodyPr>
          <a:lstStyle/>
          <a:p>
            <a:r>
              <a:rPr lang="en-US" sz="2400" b="1" dirty="0">
                <a:solidFill>
                  <a:srgbClr val="0070C0"/>
                </a:solidFill>
              </a:rPr>
              <a:t>GWAS (EMMAX) of distance from each archetype for all samples</a:t>
            </a:r>
          </a:p>
        </p:txBody>
      </p:sp>
      <p:sp>
        <p:nvSpPr>
          <p:cNvPr id="12" name="TextBox 11">
            <a:extLst>
              <a:ext uri="{FF2B5EF4-FFF2-40B4-BE49-F238E27FC236}">
                <a16:creationId xmlns:a16="http://schemas.microsoft.com/office/drawing/2014/main" id="{EE35AF8C-63B5-DA4C-8100-FA53DA6E31BE}"/>
              </a:ext>
            </a:extLst>
          </p:cNvPr>
          <p:cNvSpPr txBox="1"/>
          <p:nvPr/>
        </p:nvSpPr>
        <p:spPr>
          <a:xfrm>
            <a:off x="571500" y="1079778"/>
            <a:ext cx="1776705" cy="461665"/>
          </a:xfrm>
          <a:prstGeom prst="rect">
            <a:avLst/>
          </a:prstGeom>
          <a:noFill/>
        </p:spPr>
        <p:txBody>
          <a:bodyPr wrap="none" rtlCol="0">
            <a:spAutoFit/>
          </a:bodyPr>
          <a:lstStyle/>
          <a:p>
            <a:r>
              <a:rPr lang="en-US" sz="2400" dirty="0"/>
              <a:t>Archetype_3</a:t>
            </a:r>
          </a:p>
        </p:txBody>
      </p:sp>
      <p:pic>
        <p:nvPicPr>
          <p:cNvPr id="5" name="Picture 4">
            <a:extLst>
              <a:ext uri="{FF2B5EF4-FFF2-40B4-BE49-F238E27FC236}">
                <a16:creationId xmlns:a16="http://schemas.microsoft.com/office/drawing/2014/main" id="{F5EAE086-5161-CE42-8263-ED5EB3CA1992}"/>
              </a:ext>
            </a:extLst>
          </p:cNvPr>
          <p:cNvPicPr>
            <a:picLocks noChangeAspect="1"/>
          </p:cNvPicPr>
          <p:nvPr/>
        </p:nvPicPr>
        <p:blipFill>
          <a:blip r:embed="rId3"/>
          <a:stretch>
            <a:fillRect/>
          </a:stretch>
        </p:blipFill>
        <p:spPr>
          <a:xfrm>
            <a:off x="0" y="1541443"/>
            <a:ext cx="12192000" cy="4876800"/>
          </a:xfrm>
          <a:prstGeom prst="rect">
            <a:avLst/>
          </a:prstGeom>
        </p:spPr>
      </p:pic>
    </p:spTree>
    <p:extLst>
      <p:ext uri="{BB962C8B-B14F-4D97-AF65-F5344CB8AC3E}">
        <p14:creationId xmlns:p14="http://schemas.microsoft.com/office/powerpoint/2010/main" val="3010905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323E55-85C1-0643-86D5-2AB821054CC9}"/>
              </a:ext>
            </a:extLst>
          </p:cNvPr>
          <p:cNvPicPr>
            <a:picLocks noChangeAspect="1"/>
          </p:cNvPicPr>
          <p:nvPr/>
        </p:nvPicPr>
        <p:blipFill rotWithShape="1">
          <a:blip r:embed="rId3"/>
          <a:srcRect l="-1559" t="6904" r="1559" b="53880"/>
          <a:stretch/>
        </p:blipFill>
        <p:spPr>
          <a:xfrm>
            <a:off x="0" y="794545"/>
            <a:ext cx="11401653" cy="5962137"/>
          </a:xfrm>
          <a:prstGeom prst="rect">
            <a:avLst/>
          </a:prstGeom>
        </p:spPr>
      </p:pic>
      <p:sp>
        <p:nvSpPr>
          <p:cNvPr id="7" name="TextBox 6">
            <a:extLst>
              <a:ext uri="{FF2B5EF4-FFF2-40B4-BE49-F238E27FC236}">
                <a16:creationId xmlns:a16="http://schemas.microsoft.com/office/drawing/2014/main" id="{FC729A0E-DABE-DA43-8667-6ABCBB85B34B}"/>
              </a:ext>
            </a:extLst>
          </p:cNvPr>
          <p:cNvSpPr txBox="1"/>
          <p:nvPr/>
        </p:nvSpPr>
        <p:spPr>
          <a:xfrm>
            <a:off x="8191815" y="5130180"/>
            <a:ext cx="2616831" cy="461665"/>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BNC2</a:t>
            </a:r>
            <a:r>
              <a:rPr lang="en-US" sz="1200" dirty="0">
                <a:solidFill>
                  <a:srgbClr val="7030A0"/>
                </a:solidFill>
                <a:latin typeface="Comic Sans MS" panose="030F0902030302020204" pitchFamily="66" charset="0"/>
              </a:rPr>
              <a:t>: transcription factor; skin pigmentation, scoliosis </a:t>
            </a:r>
          </a:p>
        </p:txBody>
      </p:sp>
      <p:sp>
        <p:nvSpPr>
          <p:cNvPr id="8" name="TextBox 7">
            <a:extLst>
              <a:ext uri="{FF2B5EF4-FFF2-40B4-BE49-F238E27FC236}">
                <a16:creationId xmlns:a16="http://schemas.microsoft.com/office/drawing/2014/main" id="{484EF4C2-A3C6-EE49-A24D-4B3A034810D1}"/>
              </a:ext>
            </a:extLst>
          </p:cNvPr>
          <p:cNvSpPr txBox="1"/>
          <p:nvPr/>
        </p:nvSpPr>
        <p:spPr>
          <a:xfrm>
            <a:off x="8191815" y="2701293"/>
            <a:ext cx="3619815" cy="461665"/>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CSMD1: </a:t>
            </a:r>
            <a:r>
              <a:rPr lang="en-US" sz="1200" dirty="0">
                <a:solidFill>
                  <a:srgbClr val="7030A0"/>
                </a:solidFill>
                <a:latin typeface="Comic Sans MS" panose="030F0902030302020204" pitchFamily="66" charset="0"/>
              </a:rPr>
              <a:t>brain (cerebellum, hippocampus); glucose homeostasis, startle response</a:t>
            </a:r>
          </a:p>
        </p:txBody>
      </p:sp>
      <p:sp>
        <p:nvSpPr>
          <p:cNvPr id="9" name="TextBox 8">
            <a:extLst>
              <a:ext uri="{FF2B5EF4-FFF2-40B4-BE49-F238E27FC236}">
                <a16:creationId xmlns:a16="http://schemas.microsoft.com/office/drawing/2014/main" id="{47C80C8A-8777-B446-BE44-92D64B6C7F76}"/>
              </a:ext>
            </a:extLst>
          </p:cNvPr>
          <p:cNvSpPr txBox="1"/>
          <p:nvPr/>
        </p:nvSpPr>
        <p:spPr>
          <a:xfrm>
            <a:off x="5700826" y="929414"/>
            <a:ext cx="3545085" cy="461665"/>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C2orf48</a:t>
            </a:r>
            <a:r>
              <a:rPr lang="en-US" sz="1200" dirty="0">
                <a:solidFill>
                  <a:srgbClr val="7030A0"/>
                </a:solidFill>
                <a:latin typeface="Comic Sans MS" panose="030F0902030302020204" pitchFamily="66" charset="0"/>
              </a:rPr>
              <a:t>: ncRNA</a:t>
            </a:r>
          </a:p>
          <a:p>
            <a:r>
              <a:rPr lang="en-US" sz="1200" b="1" dirty="0">
                <a:solidFill>
                  <a:srgbClr val="7030A0"/>
                </a:solidFill>
                <a:latin typeface="Comic Sans MS" panose="030F0902030302020204" pitchFamily="66" charset="0"/>
              </a:rPr>
              <a:t>SSBP3</a:t>
            </a:r>
            <a:r>
              <a:rPr lang="en-US" sz="1200" dirty="0">
                <a:solidFill>
                  <a:srgbClr val="7030A0"/>
                </a:solidFill>
                <a:latin typeface="Comic Sans MS" panose="030F0902030302020204" pitchFamily="66" charset="0"/>
              </a:rPr>
              <a:t>: transcription factor; collagen(?)</a:t>
            </a:r>
          </a:p>
        </p:txBody>
      </p:sp>
      <p:sp>
        <p:nvSpPr>
          <p:cNvPr id="11" name="TextBox 10">
            <a:extLst>
              <a:ext uri="{FF2B5EF4-FFF2-40B4-BE49-F238E27FC236}">
                <a16:creationId xmlns:a16="http://schemas.microsoft.com/office/drawing/2014/main" id="{716A21FA-F513-9B41-BA5D-1BA3178EF93E}"/>
              </a:ext>
            </a:extLst>
          </p:cNvPr>
          <p:cNvSpPr txBox="1"/>
          <p:nvPr/>
        </p:nvSpPr>
        <p:spPr>
          <a:xfrm>
            <a:off x="597697" y="2932126"/>
            <a:ext cx="4751201" cy="738664"/>
          </a:xfrm>
          <a:prstGeom prst="rect">
            <a:avLst/>
          </a:prstGeom>
          <a:noFill/>
        </p:spPr>
        <p:txBody>
          <a:bodyPr wrap="square" rtlCol="0">
            <a:spAutoFit/>
          </a:bodyPr>
          <a:lstStyle/>
          <a:p>
            <a:r>
              <a:rPr lang="en-US" sz="1400" b="1" dirty="0">
                <a:solidFill>
                  <a:srgbClr val="7030A0"/>
                </a:solidFill>
                <a:latin typeface="Comic Sans MS" panose="030F0902030302020204" pitchFamily="66" charset="0"/>
              </a:rPr>
              <a:t>KCNA4</a:t>
            </a:r>
            <a:r>
              <a:rPr lang="en-US" sz="1400" dirty="0">
                <a:solidFill>
                  <a:srgbClr val="7030A0"/>
                </a:solidFill>
                <a:latin typeface="Comic Sans MS" panose="030F0902030302020204" pitchFamily="66" charset="0"/>
              </a:rPr>
              <a:t>: Potassium channels</a:t>
            </a:r>
          </a:p>
          <a:p>
            <a:r>
              <a:rPr lang="en-US" sz="1400" b="1" dirty="0">
                <a:solidFill>
                  <a:srgbClr val="7030A0"/>
                </a:solidFill>
                <a:latin typeface="Comic Sans MS" panose="030F0902030302020204" pitchFamily="66" charset="0"/>
              </a:rPr>
              <a:t>RGS7</a:t>
            </a:r>
            <a:r>
              <a:rPr lang="en-US" sz="1400" dirty="0">
                <a:solidFill>
                  <a:srgbClr val="7030A0"/>
                </a:solidFill>
                <a:latin typeface="Comic Sans MS" panose="030F0902030302020204" pitchFamily="66" charset="0"/>
              </a:rPr>
              <a:t>: G-protein; K channels, signal transduction, </a:t>
            </a:r>
          </a:p>
          <a:p>
            <a:r>
              <a:rPr lang="en-US" sz="1400" b="1" dirty="0">
                <a:solidFill>
                  <a:srgbClr val="7030A0"/>
                </a:solidFill>
                <a:latin typeface="Comic Sans MS" panose="030F0902030302020204" pitchFamily="66" charset="0"/>
              </a:rPr>
              <a:t>TMEM106B</a:t>
            </a:r>
            <a:r>
              <a:rPr lang="en-US" sz="1400" dirty="0">
                <a:solidFill>
                  <a:srgbClr val="7030A0"/>
                </a:solidFill>
                <a:latin typeface="Comic Sans MS" panose="030F0902030302020204" pitchFamily="66" charset="0"/>
              </a:rPr>
              <a:t>: transmembrane; interacts with </a:t>
            </a:r>
            <a:r>
              <a:rPr lang="en-US" sz="1400" dirty="0" err="1">
                <a:solidFill>
                  <a:srgbClr val="7030A0"/>
                </a:solidFill>
                <a:latin typeface="Comic Sans MS" panose="030F0902030302020204" pitchFamily="66" charset="0"/>
              </a:rPr>
              <a:t>apoe</a:t>
            </a:r>
            <a:endParaRPr lang="en-US" sz="1400" dirty="0">
              <a:solidFill>
                <a:srgbClr val="7030A0"/>
              </a:solidFill>
              <a:latin typeface="Comic Sans MS" panose="030F0902030302020204" pitchFamily="66" charset="0"/>
            </a:endParaRPr>
          </a:p>
        </p:txBody>
      </p:sp>
      <p:sp>
        <p:nvSpPr>
          <p:cNvPr id="14" name="TextBox 13">
            <a:extLst>
              <a:ext uri="{FF2B5EF4-FFF2-40B4-BE49-F238E27FC236}">
                <a16:creationId xmlns:a16="http://schemas.microsoft.com/office/drawing/2014/main" id="{5C4D160A-C0B7-0046-9060-E196A5183159}"/>
              </a:ext>
            </a:extLst>
          </p:cNvPr>
          <p:cNvSpPr txBox="1"/>
          <p:nvPr/>
        </p:nvSpPr>
        <p:spPr>
          <a:xfrm>
            <a:off x="6847996" y="1621911"/>
            <a:ext cx="3960650" cy="646331"/>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RGMB</a:t>
            </a:r>
            <a:r>
              <a:rPr lang="en-US" sz="1200" dirty="0">
                <a:solidFill>
                  <a:srgbClr val="7030A0"/>
                </a:solidFill>
                <a:latin typeface="Comic Sans MS" panose="030F0902030302020204" pitchFamily="66" charset="0"/>
              </a:rPr>
              <a:t>: cell adhesion/development</a:t>
            </a:r>
          </a:p>
          <a:p>
            <a:r>
              <a:rPr lang="en-US" sz="1200" b="1" dirty="0">
                <a:solidFill>
                  <a:srgbClr val="7030A0"/>
                </a:solidFill>
                <a:latin typeface="Comic Sans MS" panose="030F0902030302020204" pitchFamily="66" charset="0"/>
              </a:rPr>
              <a:t>ANK1</a:t>
            </a:r>
            <a:r>
              <a:rPr lang="en-US" sz="1200" dirty="0">
                <a:solidFill>
                  <a:srgbClr val="7030A0"/>
                </a:solidFill>
                <a:latin typeface="Comic Sans MS" panose="030F0902030302020204" pitchFamily="66" charset="0"/>
              </a:rPr>
              <a:t>: cell motility/activation/proliferation</a:t>
            </a:r>
          </a:p>
          <a:p>
            <a:r>
              <a:rPr lang="en-US" sz="1200" b="1" dirty="0">
                <a:solidFill>
                  <a:srgbClr val="7030A0"/>
                </a:solidFill>
                <a:latin typeface="Comic Sans MS" panose="030F0902030302020204" pitchFamily="66" charset="0"/>
              </a:rPr>
              <a:t>SLC14A2</a:t>
            </a:r>
            <a:r>
              <a:rPr lang="en-US" sz="1200" dirty="0">
                <a:solidFill>
                  <a:srgbClr val="7030A0"/>
                </a:solidFill>
                <a:latin typeface="Comic Sans MS" panose="030F0902030302020204" pitchFamily="66" charset="0"/>
              </a:rPr>
              <a:t>: cell adhesion; glucose/urea TM-transport</a:t>
            </a:r>
          </a:p>
        </p:txBody>
      </p:sp>
      <p:sp>
        <p:nvSpPr>
          <p:cNvPr id="10" name="TextBox 9">
            <a:extLst>
              <a:ext uri="{FF2B5EF4-FFF2-40B4-BE49-F238E27FC236}">
                <a16:creationId xmlns:a16="http://schemas.microsoft.com/office/drawing/2014/main" id="{8F6A7A03-0029-D544-9856-135618FCB409}"/>
              </a:ext>
            </a:extLst>
          </p:cNvPr>
          <p:cNvSpPr txBox="1"/>
          <p:nvPr/>
        </p:nvSpPr>
        <p:spPr>
          <a:xfrm>
            <a:off x="800101" y="332881"/>
            <a:ext cx="3432098" cy="707886"/>
          </a:xfrm>
          <a:prstGeom prst="rect">
            <a:avLst/>
          </a:prstGeom>
          <a:noFill/>
        </p:spPr>
        <p:txBody>
          <a:bodyPr wrap="square" rtlCol="0">
            <a:spAutoFit/>
          </a:bodyPr>
          <a:lstStyle/>
          <a:p>
            <a:r>
              <a:rPr lang="en-US" sz="2000" dirty="0">
                <a:solidFill>
                  <a:srgbClr val="0070C0"/>
                </a:solidFill>
              </a:rPr>
              <a:t>Overlap of mapped genes between different phenotypes</a:t>
            </a:r>
          </a:p>
        </p:txBody>
      </p:sp>
      <p:sp>
        <p:nvSpPr>
          <p:cNvPr id="12" name="TextBox 11">
            <a:extLst>
              <a:ext uri="{FF2B5EF4-FFF2-40B4-BE49-F238E27FC236}">
                <a16:creationId xmlns:a16="http://schemas.microsoft.com/office/drawing/2014/main" id="{7E486DA0-EDAB-8247-8E43-E8F7B2E43EE2}"/>
              </a:ext>
            </a:extLst>
          </p:cNvPr>
          <p:cNvSpPr txBox="1"/>
          <p:nvPr/>
        </p:nvSpPr>
        <p:spPr>
          <a:xfrm>
            <a:off x="8191815" y="5675498"/>
            <a:ext cx="2843330" cy="475920"/>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DLC1</a:t>
            </a:r>
            <a:r>
              <a:rPr lang="en-US" sz="1200" dirty="0">
                <a:solidFill>
                  <a:srgbClr val="7030A0"/>
                </a:solidFill>
                <a:latin typeface="Comic Sans MS" panose="030F0902030302020204" pitchFamily="66" charset="0"/>
              </a:rPr>
              <a:t>: cytoskeletal reorganization; tumor suppressor</a:t>
            </a:r>
          </a:p>
        </p:txBody>
      </p:sp>
    </p:spTree>
    <p:extLst>
      <p:ext uri="{BB962C8B-B14F-4D97-AF65-F5344CB8AC3E}">
        <p14:creationId xmlns:p14="http://schemas.microsoft.com/office/powerpoint/2010/main" val="2787384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61C15E-8BCD-E74D-AD5A-12573F100ED2}"/>
              </a:ext>
            </a:extLst>
          </p:cNvPr>
          <p:cNvPicPr>
            <a:picLocks noChangeAspect="1"/>
          </p:cNvPicPr>
          <p:nvPr/>
        </p:nvPicPr>
        <p:blipFill rotWithShape="1">
          <a:blip r:embed="rId3"/>
          <a:srcRect b="48182"/>
          <a:stretch/>
        </p:blipFill>
        <p:spPr>
          <a:xfrm>
            <a:off x="696190" y="0"/>
            <a:ext cx="11495810" cy="7708955"/>
          </a:xfrm>
          <a:prstGeom prst="rect">
            <a:avLst/>
          </a:prstGeom>
        </p:spPr>
      </p:pic>
      <p:sp>
        <p:nvSpPr>
          <p:cNvPr id="4" name="TextBox 3">
            <a:extLst>
              <a:ext uri="{FF2B5EF4-FFF2-40B4-BE49-F238E27FC236}">
                <a16:creationId xmlns:a16="http://schemas.microsoft.com/office/drawing/2014/main" id="{F4E0AD79-0E1E-7D49-8079-4B4EDF30342B}"/>
              </a:ext>
            </a:extLst>
          </p:cNvPr>
          <p:cNvSpPr txBox="1"/>
          <p:nvPr/>
        </p:nvSpPr>
        <p:spPr>
          <a:xfrm>
            <a:off x="800101" y="332881"/>
            <a:ext cx="3432098" cy="707886"/>
          </a:xfrm>
          <a:prstGeom prst="rect">
            <a:avLst/>
          </a:prstGeom>
          <a:noFill/>
        </p:spPr>
        <p:txBody>
          <a:bodyPr wrap="square" rtlCol="0">
            <a:spAutoFit/>
          </a:bodyPr>
          <a:lstStyle/>
          <a:p>
            <a:r>
              <a:rPr lang="en-US" sz="2000" dirty="0">
                <a:solidFill>
                  <a:srgbClr val="0070C0"/>
                </a:solidFill>
              </a:rPr>
              <a:t>Overlap of mapped genes between different phenotypes</a:t>
            </a:r>
          </a:p>
        </p:txBody>
      </p:sp>
    </p:spTree>
    <p:extLst>
      <p:ext uri="{BB962C8B-B14F-4D97-AF65-F5344CB8AC3E}">
        <p14:creationId xmlns:p14="http://schemas.microsoft.com/office/powerpoint/2010/main" val="3960854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55D378-7D33-6146-99A5-843363EF1761}"/>
              </a:ext>
            </a:extLst>
          </p:cNvPr>
          <p:cNvSpPr txBox="1"/>
          <p:nvPr/>
        </p:nvSpPr>
        <p:spPr>
          <a:xfrm>
            <a:off x="1256913" y="393315"/>
            <a:ext cx="2015295" cy="523220"/>
          </a:xfrm>
          <a:prstGeom prst="rect">
            <a:avLst/>
          </a:prstGeom>
          <a:noFill/>
        </p:spPr>
        <p:txBody>
          <a:bodyPr wrap="none" rtlCol="0">
            <a:spAutoFit/>
          </a:bodyPr>
          <a:lstStyle/>
          <a:p>
            <a:r>
              <a:rPr lang="en-US" sz="2800" dirty="0"/>
              <a:t>Conclusions:</a:t>
            </a:r>
          </a:p>
        </p:txBody>
      </p:sp>
      <p:sp>
        <p:nvSpPr>
          <p:cNvPr id="3" name="TextBox 2">
            <a:extLst>
              <a:ext uri="{FF2B5EF4-FFF2-40B4-BE49-F238E27FC236}">
                <a16:creationId xmlns:a16="http://schemas.microsoft.com/office/drawing/2014/main" id="{B417CCF7-93DA-2C46-97AA-E9E55FDA0E89}"/>
              </a:ext>
            </a:extLst>
          </p:cNvPr>
          <p:cNvSpPr txBox="1"/>
          <p:nvPr/>
        </p:nvSpPr>
        <p:spPr>
          <a:xfrm>
            <a:off x="593236" y="916535"/>
            <a:ext cx="10910506" cy="51229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Archetype analysis allowed stratifying patients into three classes instead of two</a:t>
            </a:r>
          </a:p>
          <a:p>
            <a:pPr marL="285750" indent="-285750">
              <a:lnSpc>
                <a:spcPct val="150000"/>
              </a:lnSpc>
              <a:buFont typeface="Arial" panose="020B0604020202020204" pitchFamily="34" charset="0"/>
              <a:buChar char="•"/>
            </a:pPr>
            <a:r>
              <a:rPr lang="en-US" sz="2000" dirty="0"/>
              <a:t>While archetype 1 and 3 largely correspond to subtype A and B, respectively, archetype 2 is more mixed, including more ”other” (MCI) cases</a:t>
            </a:r>
          </a:p>
          <a:p>
            <a:pPr marL="285750" indent="-285750">
              <a:lnSpc>
                <a:spcPct val="150000"/>
              </a:lnSpc>
              <a:buFont typeface="Arial" panose="020B0604020202020204" pitchFamily="34" charset="0"/>
              <a:buChar char="•"/>
            </a:pPr>
            <a:r>
              <a:rPr lang="en-US" sz="2000" dirty="0"/>
              <a:t>A clearer distinction between archetypes and their annotation</a:t>
            </a:r>
          </a:p>
          <a:p>
            <a:pPr marL="742950" lvl="1" indent="-285750">
              <a:lnSpc>
                <a:spcPct val="150000"/>
              </a:lnSpc>
              <a:buFont typeface="Arial" panose="020B0604020202020204" pitchFamily="34" charset="0"/>
              <a:buChar char="•"/>
            </a:pPr>
            <a:r>
              <a:rPr lang="en-US" sz="2000" dirty="0"/>
              <a:t>Non-overlapping GE modules</a:t>
            </a:r>
          </a:p>
          <a:p>
            <a:pPr marL="742950" lvl="1" indent="-285750">
              <a:lnSpc>
                <a:spcPct val="150000"/>
              </a:lnSpc>
              <a:buFont typeface="Arial" panose="020B0604020202020204" pitchFamily="34" charset="0"/>
              <a:buChar char="•"/>
            </a:pPr>
            <a:r>
              <a:rPr lang="en-US" sz="2000" dirty="0"/>
              <a:t>Archetype 1: inflammation</a:t>
            </a:r>
          </a:p>
          <a:p>
            <a:pPr marL="742950" lvl="1" indent="-285750">
              <a:lnSpc>
                <a:spcPct val="150000"/>
              </a:lnSpc>
              <a:buFont typeface="Arial" panose="020B0604020202020204" pitchFamily="34" charset="0"/>
              <a:buChar char="•"/>
            </a:pPr>
            <a:r>
              <a:rPr lang="en-US" sz="2000" dirty="0"/>
              <a:t>Archetype 2: metabolism, cellular functions, oxidative stress (and more female AD)</a:t>
            </a:r>
          </a:p>
          <a:p>
            <a:pPr marL="742950" lvl="1" indent="-285750">
              <a:lnSpc>
                <a:spcPct val="150000"/>
              </a:lnSpc>
              <a:buFont typeface="Arial" panose="020B0604020202020204" pitchFamily="34" charset="0"/>
              <a:buChar char="•"/>
            </a:pPr>
            <a:r>
              <a:rPr lang="en-US" sz="2000" dirty="0"/>
              <a:t>Archetype 3: Neuronal function</a:t>
            </a:r>
          </a:p>
          <a:p>
            <a:pPr marL="285750" indent="-285750">
              <a:lnSpc>
                <a:spcPct val="150000"/>
              </a:lnSpc>
              <a:buFont typeface="Arial" panose="020B0604020202020204" pitchFamily="34" charset="0"/>
              <a:buChar char="•"/>
            </a:pPr>
            <a:r>
              <a:rPr lang="en-US" sz="2000" dirty="0"/>
              <a:t>Archetypes overlap with clinical phenotypes in their mapped genes (slightly) more than subtypes do</a:t>
            </a:r>
          </a:p>
          <a:p>
            <a:pPr marL="285750" indent="-285750">
              <a:lnSpc>
                <a:spcPct val="150000"/>
              </a:lnSpc>
              <a:buFont typeface="Arial" panose="020B0604020202020204" pitchFamily="34" charset="0"/>
              <a:buChar char="•"/>
            </a:pPr>
            <a:r>
              <a:rPr lang="en-US" sz="2000" dirty="0"/>
              <a:t>Archetype 3 overlaps with the submodules more than subtype B does</a:t>
            </a:r>
          </a:p>
          <a:p>
            <a:pPr marL="285750" indent="-285750">
              <a:lnSpc>
                <a:spcPct val="150000"/>
              </a:lnSpc>
              <a:buFont typeface="Arial" panose="020B0604020202020204" pitchFamily="34" charset="0"/>
              <a:buChar char="•"/>
            </a:pPr>
            <a:r>
              <a:rPr lang="en-US" sz="2000" dirty="0"/>
              <a:t>New genes to consider for the mice models?</a:t>
            </a:r>
          </a:p>
        </p:txBody>
      </p:sp>
    </p:spTree>
    <p:extLst>
      <p:ext uri="{BB962C8B-B14F-4D97-AF65-F5344CB8AC3E}">
        <p14:creationId xmlns:p14="http://schemas.microsoft.com/office/powerpoint/2010/main" val="3828810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7B5708-720A-8B45-A800-65A7B7F8D9E5}"/>
              </a:ext>
            </a:extLst>
          </p:cNvPr>
          <p:cNvSpPr/>
          <p:nvPr/>
        </p:nvSpPr>
        <p:spPr>
          <a:xfrm>
            <a:off x="441960" y="534670"/>
            <a:ext cx="11033760" cy="5509200"/>
          </a:xfrm>
          <a:prstGeom prst="rect">
            <a:avLst/>
          </a:prstGeom>
        </p:spPr>
        <p:txBody>
          <a:bodyPr wrap="square">
            <a:spAutoFit/>
          </a:bodyPr>
          <a:lstStyle/>
          <a:p>
            <a:pPr marL="304800" indent="-304800">
              <a:spcBef>
                <a:spcPts val="600"/>
              </a:spcBef>
              <a:spcAft>
                <a:spcPts val="600"/>
              </a:spcAft>
            </a:pPr>
            <a:r>
              <a:rPr lang="en-US" sz="2400" dirty="0"/>
              <a:t>References for applying archetype analysis to biological systems:</a:t>
            </a:r>
          </a:p>
          <a:p>
            <a:pPr marL="304800" indent="-304800">
              <a:spcBef>
                <a:spcPts val="600"/>
              </a:spcBef>
              <a:spcAft>
                <a:spcPts val="600"/>
              </a:spcAft>
            </a:pPr>
            <a:r>
              <a:rPr lang="en-US" sz="2400" dirty="0"/>
              <a:t>Hart, Y., </a:t>
            </a:r>
            <a:r>
              <a:rPr lang="en-US" sz="2400" dirty="0" err="1"/>
              <a:t>Sheftel</a:t>
            </a:r>
            <a:r>
              <a:rPr lang="en-US" sz="2400" dirty="0"/>
              <a:t>, H., </a:t>
            </a:r>
            <a:r>
              <a:rPr lang="en-US" sz="2400" dirty="0" err="1"/>
              <a:t>Hausser</a:t>
            </a:r>
            <a:r>
              <a:rPr lang="en-US" sz="2400" dirty="0"/>
              <a:t>, J., </a:t>
            </a:r>
            <a:r>
              <a:rPr lang="en-US" sz="2400" dirty="0" err="1"/>
              <a:t>Szekely</a:t>
            </a:r>
            <a:r>
              <a:rPr lang="en-US" sz="2400" dirty="0"/>
              <a:t>, P., Ben-Moshe, N. B., </a:t>
            </a:r>
            <a:r>
              <a:rPr lang="en-US" sz="2400" dirty="0" err="1"/>
              <a:t>Korem</a:t>
            </a:r>
            <a:r>
              <a:rPr lang="en-US" sz="2400" dirty="0"/>
              <a:t>, Y., … Alon, U. (2015). Inferring biological tasks using Pareto analysis of high-dimensional data. </a:t>
            </a:r>
            <a:r>
              <a:rPr lang="en-US" sz="2400" i="1" dirty="0"/>
              <a:t>Nature Methods</a:t>
            </a:r>
            <a:r>
              <a:rPr lang="en-US" sz="2400" dirty="0"/>
              <a:t>, </a:t>
            </a:r>
            <a:r>
              <a:rPr lang="en-US" sz="2400" i="1" dirty="0"/>
              <a:t>12</a:t>
            </a:r>
            <a:r>
              <a:rPr lang="en-US" sz="2400" dirty="0"/>
              <a:t>(3), 233–235. https://</a:t>
            </a:r>
            <a:r>
              <a:rPr lang="en-US" sz="2400" dirty="0" err="1"/>
              <a:t>doi.org</a:t>
            </a:r>
            <a:r>
              <a:rPr lang="en-US" sz="2400" dirty="0"/>
              <a:t>/10.1038/nmeth.3254</a:t>
            </a:r>
          </a:p>
          <a:p>
            <a:pPr marL="304800" indent="-304800">
              <a:spcBef>
                <a:spcPts val="600"/>
              </a:spcBef>
              <a:spcAft>
                <a:spcPts val="600"/>
              </a:spcAft>
            </a:pPr>
            <a:r>
              <a:rPr lang="en-US" sz="2400" dirty="0" err="1"/>
              <a:t>Shoval</a:t>
            </a:r>
            <a:r>
              <a:rPr lang="en-US" sz="2400" dirty="0"/>
              <a:t>, O., </a:t>
            </a:r>
            <a:r>
              <a:rPr lang="en-US" sz="2400" dirty="0" err="1"/>
              <a:t>Sheftel</a:t>
            </a:r>
            <a:r>
              <a:rPr lang="en-US" sz="2400" dirty="0"/>
              <a:t>, H., Shinar, G., Hart, Y., </a:t>
            </a:r>
            <a:r>
              <a:rPr lang="en-US" sz="2400" dirty="0" err="1"/>
              <a:t>Ramote</a:t>
            </a:r>
            <a:r>
              <a:rPr lang="en-US" sz="2400" dirty="0"/>
              <a:t>, O., Mayo, A., … Alon, U. (2012). Evolutionary Trade-Offs, Pareto Optimality, and the Geometry of Phenotype Space. </a:t>
            </a:r>
            <a:r>
              <a:rPr lang="en-US" sz="2400" i="1" dirty="0"/>
              <a:t>Science</a:t>
            </a:r>
            <a:r>
              <a:rPr lang="en-US" sz="2400" dirty="0"/>
              <a:t>, </a:t>
            </a:r>
            <a:r>
              <a:rPr lang="en-US" sz="2400" i="1" dirty="0"/>
              <a:t>336</a:t>
            </a:r>
            <a:r>
              <a:rPr lang="en-US" sz="2400" dirty="0"/>
              <a:t>(6085), 1157 LP-1160. https://</a:t>
            </a:r>
            <a:r>
              <a:rPr lang="en-US" sz="2400" dirty="0" err="1"/>
              <a:t>doi.org</a:t>
            </a:r>
            <a:r>
              <a:rPr lang="en-US" sz="2400" dirty="0"/>
              <a:t>/10.1126/science.1217405</a:t>
            </a:r>
          </a:p>
          <a:p>
            <a:pPr marL="304800" indent="-304800">
              <a:spcBef>
                <a:spcPts val="600"/>
              </a:spcBef>
              <a:spcAft>
                <a:spcPts val="600"/>
              </a:spcAft>
            </a:pPr>
            <a:r>
              <a:rPr lang="en-US" sz="2400" dirty="0" err="1"/>
              <a:t>Korem</a:t>
            </a:r>
            <a:r>
              <a:rPr lang="en-US" sz="2400" dirty="0"/>
              <a:t>, Y., </a:t>
            </a:r>
            <a:r>
              <a:rPr lang="en-US" sz="2400" dirty="0" err="1"/>
              <a:t>Szekely</a:t>
            </a:r>
            <a:r>
              <a:rPr lang="en-US" sz="2400" dirty="0"/>
              <a:t>, P., Hart, Y., </a:t>
            </a:r>
            <a:r>
              <a:rPr lang="en-US" sz="2400" dirty="0" err="1"/>
              <a:t>Sheftel</a:t>
            </a:r>
            <a:r>
              <a:rPr lang="en-US" sz="2400" dirty="0"/>
              <a:t>, H., </a:t>
            </a:r>
            <a:r>
              <a:rPr lang="en-US" sz="2400" dirty="0" err="1"/>
              <a:t>Hausser</a:t>
            </a:r>
            <a:r>
              <a:rPr lang="en-US" sz="2400" dirty="0"/>
              <a:t>, J., Mayo, A., … Alon, U. (2015). Geometry of the Gene Expression Space of Individual Cells. </a:t>
            </a:r>
            <a:r>
              <a:rPr lang="en-US" sz="2400" i="1" dirty="0"/>
              <a:t>PLOS Computational Biology</a:t>
            </a:r>
            <a:r>
              <a:rPr lang="en-US" sz="2400" dirty="0"/>
              <a:t>, </a:t>
            </a:r>
            <a:r>
              <a:rPr lang="en-US" sz="2400" i="1" dirty="0"/>
              <a:t>11</a:t>
            </a:r>
            <a:r>
              <a:rPr lang="en-US" sz="2400" dirty="0"/>
              <a:t>(7), e1004224. https://</a:t>
            </a:r>
            <a:r>
              <a:rPr lang="en-US" sz="2400" dirty="0" err="1"/>
              <a:t>doi.org</a:t>
            </a:r>
            <a:r>
              <a:rPr lang="en-US" sz="2400" dirty="0"/>
              <a:t>/10.1371/journal.pcbi.1004224</a:t>
            </a:r>
          </a:p>
          <a:p>
            <a:pPr marL="304800" indent="-304800">
              <a:spcBef>
                <a:spcPts val="600"/>
              </a:spcBef>
              <a:spcAft>
                <a:spcPts val="600"/>
              </a:spcAft>
            </a:pPr>
            <a:r>
              <a:rPr lang="en-US" sz="2400" dirty="0" err="1"/>
              <a:t>Sheftel</a:t>
            </a:r>
            <a:r>
              <a:rPr lang="en-US" sz="2400" dirty="0"/>
              <a:t>, H., </a:t>
            </a:r>
            <a:r>
              <a:rPr lang="en-US" sz="2400" dirty="0" err="1"/>
              <a:t>Shoval</a:t>
            </a:r>
            <a:r>
              <a:rPr lang="en-US" sz="2400" dirty="0"/>
              <a:t>, O., Mayo, A., &amp; Alon, U. (2013). The geometry of the Pareto front in biological phenotype space. </a:t>
            </a:r>
            <a:r>
              <a:rPr lang="en-US" sz="2400" i="1" dirty="0"/>
              <a:t>Ecology and Evolution</a:t>
            </a:r>
            <a:r>
              <a:rPr lang="en-US" sz="2400" dirty="0"/>
              <a:t>, </a:t>
            </a:r>
            <a:r>
              <a:rPr lang="en-US" sz="2400" i="1" dirty="0"/>
              <a:t>3</a:t>
            </a:r>
            <a:r>
              <a:rPr lang="en-US" sz="2400" dirty="0"/>
              <a:t>(6), 1471–1483. https://</a:t>
            </a:r>
            <a:r>
              <a:rPr lang="en-US" sz="2400" dirty="0" err="1"/>
              <a:t>doi.org</a:t>
            </a:r>
            <a:r>
              <a:rPr lang="en-US" sz="2400" dirty="0"/>
              <a:t>/10.1002/ece3.528</a:t>
            </a:r>
            <a:endParaRPr lang="en-US" sz="2400" dirty="0">
              <a:effectLst/>
            </a:endParaRPr>
          </a:p>
        </p:txBody>
      </p:sp>
    </p:spTree>
    <p:extLst>
      <p:ext uri="{BB962C8B-B14F-4D97-AF65-F5344CB8AC3E}">
        <p14:creationId xmlns:p14="http://schemas.microsoft.com/office/powerpoint/2010/main" val="3089802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96E4E-44FF-5346-B4FE-B39AB8EBAD45}"/>
              </a:ext>
            </a:extLst>
          </p:cNvPr>
          <p:cNvPicPr>
            <a:picLocks noChangeAspect="1"/>
          </p:cNvPicPr>
          <p:nvPr/>
        </p:nvPicPr>
        <p:blipFill>
          <a:blip r:embed="rId3"/>
          <a:stretch>
            <a:fillRect/>
          </a:stretch>
        </p:blipFill>
        <p:spPr>
          <a:xfrm>
            <a:off x="658414" y="415635"/>
            <a:ext cx="9441550" cy="4951057"/>
          </a:xfrm>
          <a:prstGeom prst="rect">
            <a:avLst/>
          </a:prstGeom>
        </p:spPr>
      </p:pic>
    </p:spTree>
    <p:extLst>
      <p:ext uri="{BB962C8B-B14F-4D97-AF65-F5344CB8AC3E}">
        <p14:creationId xmlns:p14="http://schemas.microsoft.com/office/powerpoint/2010/main" val="438554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94DB16-432D-BB4B-9ED0-DA6DC1ACEB2D}"/>
              </a:ext>
            </a:extLst>
          </p:cNvPr>
          <p:cNvSpPr txBox="1"/>
          <p:nvPr/>
        </p:nvSpPr>
        <p:spPr>
          <a:xfrm>
            <a:off x="977646" y="274320"/>
            <a:ext cx="9254265" cy="461665"/>
          </a:xfrm>
          <a:prstGeom prst="rect">
            <a:avLst/>
          </a:prstGeom>
          <a:noFill/>
        </p:spPr>
        <p:txBody>
          <a:bodyPr wrap="none" rtlCol="0">
            <a:spAutoFit/>
          </a:bodyPr>
          <a:lstStyle/>
          <a:p>
            <a:r>
              <a:rPr lang="en-US" sz="2400" b="1" dirty="0"/>
              <a:t>Example: Single-cell gene expression data from human colon crypt cells</a:t>
            </a:r>
          </a:p>
        </p:txBody>
      </p:sp>
      <p:sp>
        <p:nvSpPr>
          <p:cNvPr id="9" name="TextBox 8">
            <a:extLst>
              <a:ext uri="{FF2B5EF4-FFF2-40B4-BE49-F238E27FC236}">
                <a16:creationId xmlns:a16="http://schemas.microsoft.com/office/drawing/2014/main" id="{FB6FA522-7930-694E-AB61-19439F421B84}"/>
              </a:ext>
            </a:extLst>
          </p:cNvPr>
          <p:cNvSpPr txBox="1"/>
          <p:nvPr/>
        </p:nvSpPr>
        <p:spPr>
          <a:xfrm>
            <a:off x="678094" y="4744615"/>
            <a:ext cx="3145536" cy="646331"/>
          </a:xfrm>
          <a:prstGeom prst="rect">
            <a:avLst/>
          </a:prstGeom>
          <a:noFill/>
        </p:spPr>
        <p:txBody>
          <a:bodyPr wrap="square" rtlCol="0">
            <a:spAutoFit/>
          </a:bodyPr>
          <a:lstStyle/>
          <a:p>
            <a:pPr algn="ctr"/>
            <a:r>
              <a:rPr lang="en-US" dirty="0"/>
              <a:t>Four vertices (Tetrahedron) explains 45% of the variance</a:t>
            </a:r>
          </a:p>
        </p:txBody>
      </p:sp>
      <p:sp>
        <p:nvSpPr>
          <p:cNvPr id="10" name="TextBox 9">
            <a:extLst>
              <a:ext uri="{FF2B5EF4-FFF2-40B4-BE49-F238E27FC236}">
                <a16:creationId xmlns:a16="http://schemas.microsoft.com/office/drawing/2014/main" id="{0F223CF2-2BFF-5B44-8B16-30EFC1A696A8}"/>
              </a:ext>
            </a:extLst>
          </p:cNvPr>
          <p:cNvSpPr txBox="1"/>
          <p:nvPr/>
        </p:nvSpPr>
        <p:spPr>
          <a:xfrm>
            <a:off x="4700016" y="4728025"/>
            <a:ext cx="3085168" cy="646331"/>
          </a:xfrm>
          <a:prstGeom prst="rect">
            <a:avLst/>
          </a:prstGeom>
          <a:noFill/>
        </p:spPr>
        <p:txBody>
          <a:bodyPr wrap="square" rtlCol="0">
            <a:spAutoFit/>
          </a:bodyPr>
          <a:lstStyle/>
          <a:p>
            <a:pPr algn="ctr"/>
            <a:r>
              <a:rPr lang="en-US" dirty="0"/>
              <a:t>Three PC’s explain 95% of the variance</a:t>
            </a:r>
          </a:p>
        </p:txBody>
      </p:sp>
      <p:sp>
        <p:nvSpPr>
          <p:cNvPr id="11" name="TextBox 10">
            <a:extLst>
              <a:ext uri="{FF2B5EF4-FFF2-40B4-BE49-F238E27FC236}">
                <a16:creationId xmlns:a16="http://schemas.microsoft.com/office/drawing/2014/main" id="{E0D7D949-89E2-B541-8A99-0EB52A346627}"/>
              </a:ext>
            </a:extLst>
          </p:cNvPr>
          <p:cNvSpPr txBox="1"/>
          <p:nvPr/>
        </p:nvSpPr>
        <p:spPr>
          <a:xfrm>
            <a:off x="1755648" y="4279392"/>
            <a:ext cx="643125" cy="369332"/>
          </a:xfrm>
          <a:prstGeom prst="rect">
            <a:avLst/>
          </a:prstGeom>
          <a:noFill/>
        </p:spPr>
        <p:txBody>
          <a:bodyPr wrap="none" rtlCol="0">
            <a:spAutoFit/>
          </a:bodyPr>
          <a:lstStyle/>
          <a:p>
            <a:r>
              <a:rPr lang="en-US" dirty="0"/>
              <a:t>K = 4</a:t>
            </a:r>
          </a:p>
        </p:txBody>
      </p:sp>
      <p:sp>
        <p:nvSpPr>
          <p:cNvPr id="12" name="TextBox 11">
            <a:extLst>
              <a:ext uri="{FF2B5EF4-FFF2-40B4-BE49-F238E27FC236}">
                <a16:creationId xmlns:a16="http://schemas.microsoft.com/office/drawing/2014/main" id="{0694C038-15C5-D448-8994-F1968D053C7C}"/>
              </a:ext>
            </a:extLst>
          </p:cNvPr>
          <p:cNvSpPr txBox="1"/>
          <p:nvPr/>
        </p:nvSpPr>
        <p:spPr>
          <a:xfrm>
            <a:off x="5604778" y="4303829"/>
            <a:ext cx="1190711" cy="369332"/>
          </a:xfrm>
          <a:prstGeom prst="rect">
            <a:avLst/>
          </a:prstGeom>
          <a:noFill/>
        </p:spPr>
        <p:txBody>
          <a:bodyPr wrap="none" rtlCol="0">
            <a:spAutoFit/>
          </a:bodyPr>
          <a:lstStyle/>
          <a:p>
            <a:r>
              <a:rPr lang="en-US" dirty="0"/>
              <a:t>D = K-1 = 3</a:t>
            </a:r>
          </a:p>
        </p:txBody>
      </p:sp>
      <p:sp>
        <p:nvSpPr>
          <p:cNvPr id="13" name="TextBox 12">
            <a:extLst>
              <a:ext uri="{FF2B5EF4-FFF2-40B4-BE49-F238E27FC236}">
                <a16:creationId xmlns:a16="http://schemas.microsoft.com/office/drawing/2014/main" id="{73409941-5164-BD47-B21C-912C6C9AFB87}"/>
              </a:ext>
            </a:extLst>
          </p:cNvPr>
          <p:cNvSpPr txBox="1"/>
          <p:nvPr/>
        </p:nvSpPr>
        <p:spPr>
          <a:xfrm>
            <a:off x="8399109" y="4676733"/>
            <a:ext cx="2775214" cy="646331"/>
          </a:xfrm>
          <a:prstGeom prst="rect">
            <a:avLst/>
          </a:prstGeom>
          <a:noFill/>
        </p:spPr>
        <p:txBody>
          <a:bodyPr wrap="square" rtlCol="0">
            <a:spAutoFit/>
          </a:bodyPr>
          <a:lstStyle/>
          <a:p>
            <a:pPr algn="ctr"/>
            <a:r>
              <a:rPr lang="en-US" dirty="0"/>
              <a:t>Distributed </a:t>
            </a:r>
            <a:r>
              <a:rPr lang="en-US" dirty="0" err="1"/>
              <a:t>kinda</a:t>
            </a:r>
            <a:r>
              <a:rPr lang="en-US" dirty="0"/>
              <a:t> sort of like a tetrahedron </a:t>
            </a:r>
          </a:p>
        </p:txBody>
      </p:sp>
      <p:pic>
        <p:nvPicPr>
          <p:cNvPr id="5" name="Picture 4">
            <a:extLst>
              <a:ext uri="{FF2B5EF4-FFF2-40B4-BE49-F238E27FC236}">
                <a16:creationId xmlns:a16="http://schemas.microsoft.com/office/drawing/2014/main" id="{5FC95571-11E4-A649-9ED7-DD22DDBE1532}"/>
              </a:ext>
            </a:extLst>
          </p:cNvPr>
          <p:cNvPicPr>
            <a:picLocks noChangeAspect="1"/>
          </p:cNvPicPr>
          <p:nvPr/>
        </p:nvPicPr>
        <p:blipFill>
          <a:blip r:embed="rId3"/>
          <a:stretch>
            <a:fillRect/>
          </a:stretch>
        </p:blipFill>
        <p:spPr>
          <a:xfrm>
            <a:off x="7933690" y="1593858"/>
            <a:ext cx="4279900" cy="2870200"/>
          </a:xfrm>
          <a:prstGeom prst="rect">
            <a:avLst/>
          </a:prstGeom>
        </p:spPr>
      </p:pic>
      <p:pic>
        <p:nvPicPr>
          <p:cNvPr id="6" name="Picture 5">
            <a:extLst>
              <a:ext uri="{FF2B5EF4-FFF2-40B4-BE49-F238E27FC236}">
                <a16:creationId xmlns:a16="http://schemas.microsoft.com/office/drawing/2014/main" id="{A265DFEC-534E-034A-9CAB-13E8FBFC1B3B}"/>
              </a:ext>
            </a:extLst>
          </p:cNvPr>
          <p:cNvPicPr>
            <a:picLocks noChangeAspect="1"/>
          </p:cNvPicPr>
          <p:nvPr/>
        </p:nvPicPr>
        <p:blipFill>
          <a:blip r:embed="rId4"/>
          <a:stretch>
            <a:fillRect/>
          </a:stretch>
        </p:blipFill>
        <p:spPr>
          <a:xfrm>
            <a:off x="977645" y="1432199"/>
            <a:ext cx="6649355" cy="2871629"/>
          </a:xfrm>
          <a:prstGeom prst="rect">
            <a:avLst/>
          </a:prstGeom>
        </p:spPr>
      </p:pic>
      <p:sp>
        <p:nvSpPr>
          <p:cNvPr id="2" name="TextBox 1">
            <a:extLst>
              <a:ext uri="{FF2B5EF4-FFF2-40B4-BE49-F238E27FC236}">
                <a16:creationId xmlns:a16="http://schemas.microsoft.com/office/drawing/2014/main" id="{19BE6DB6-B1F9-F541-8BD9-EE7046D305C2}"/>
              </a:ext>
            </a:extLst>
          </p:cNvPr>
          <p:cNvSpPr txBox="1"/>
          <p:nvPr/>
        </p:nvSpPr>
        <p:spPr>
          <a:xfrm>
            <a:off x="7876309" y="6089073"/>
            <a:ext cx="1780872" cy="369332"/>
          </a:xfrm>
          <a:prstGeom prst="rect">
            <a:avLst/>
          </a:prstGeom>
          <a:noFill/>
        </p:spPr>
        <p:txBody>
          <a:bodyPr wrap="none" rtlCol="0">
            <a:spAutoFit/>
          </a:bodyPr>
          <a:lstStyle/>
          <a:p>
            <a:r>
              <a:rPr lang="en-US" dirty="0" err="1"/>
              <a:t>Korem</a:t>
            </a:r>
            <a:r>
              <a:rPr lang="en-US" dirty="0"/>
              <a:t> et al 2015</a:t>
            </a:r>
          </a:p>
        </p:txBody>
      </p:sp>
    </p:spTree>
    <p:extLst>
      <p:ext uri="{BB962C8B-B14F-4D97-AF65-F5344CB8AC3E}">
        <p14:creationId xmlns:p14="http://schemas.microsoft.com/office/powerpoint/2010/main" val="420581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6B58F5-F7F0-2644-B847-D675C47F2D5A}"/>
              </a:ext>
            </a:extLst>
          </p:cNvPr>
          <p:cNvSpPr txBox="1"/>
          <p:nvPr/>
        </p:nvSpPr>
        <p:spPr>
          <a:xfrm>
            <a:off x="977646" y="970060"/>
            <a:ext cx="2999232" cy="1938992"/>
          </a:xfrm>
          <a:prstGeom prst="rect">
            <a:avLst/>
          </a:prstGeom>
          <a:noFill/>
        </p:spPr>
        <p:txBody>
          <a:bodyPr wrap="square" rtlCol="0">
            <a:spAutoFit/>
          </a:bodyPr>
          <a:lstStyle/>
          <a:p>
            <a:r>
              <a:rPr lang="en-US" sz="2400" dirty="0"/>
              <a:t>Each of the archetypes shows high expression of a set of markers typical of a specific crypt cell type</a:t>
            </a:r>
          </a:p>
        </p:txBody>
      </p:sp>
      <p:pic>
        <p:nvPicPr>
          <p:cNvPr id="4" name="Picture 3">
            <a:extLst>
              <a:ext uri="{FF2B5EF4-FFF2-40B4-BE49-F238E27FC236}">
                <a16:creationId xmlns:a16="http://schemas.microsoft.com/office/drawing/2014/main" id="{9D04294F-58DB-BE4D-9FC0-6863B3456811}"/>
              </a:ext>
            </a:extLst>
          </p:cNvPr>
          <p:cNvPicPr>
            <a:picLocks noChangeAspect="1"/>
          </p:cNvPicPr>
          <p:nvPr/>
        </p:nvPicPr>
        <p:blipFill>
          <a:blip r:embed="rId3"/>
          <a:stretch>
            <a:fillRect/>
          </a:stretch>
        </p:blipFill>
        <p:spPr>
          <a:xfrm>
            <a:off x="3976878" y="731520"/>
            <a:ext cx="7565306" cy="5966460"/>
          </a:xfrm>
          <a:prstGeom prst="rect">
            <a:avLst/>
          </a:prstGeom>
        </p:spPr>
      </p:pic>
      <p:sp>
        <p:nvSpPr>
          <p:cNvPr id="5" name="TextBox 4">
            <a:extLst>
              <a:ext uri="{FF2B5EF4-FFF2-40B4-BE49-F238E27FC236}">
                <a16:creationId xmlns:a16="http://schemas.microsoft.com/office/drawing/2014/main" id="{A56955E1-6963-264F-BEE1-F261B5824E1E}"/>
              </a:ext>
            </a:extLst>
          </p:cNvPr>
          <p:cNvSpPr txBox="1"/>
          <p:nvPr/>
        </p:nvSpPr>
        <p:spPr>
          <a:xfrm>
            <a:off x="977646" y="274320"/>
            <a:ext cx="9254265" cy="461665"/>
          </a:xfrm>
          <a:prstGeom prst="rect">
            <a:avLst/>
          </a:prstGeom>
          <a:noFill/>
        </p:spPr>
        <p:txBody>
          <a:bodyPr wrap="none" rtlCol="0">
            <a:spAutoFit/>
          </a:bodyPr>
          <a:lstStyle/>
          <a:p>
            <a:r>
              <a:rPr lang="en-US" sz="2400" b="1" dirty="0"/>
              <a:t>Example: Single-cell gene expression data from human colon crypt cells</a:t>
            </a:r>
          </a:p>
        </p:txBody>
      </p:sp>
      <p:sp>
        <p:nvSpPr>
          <p:cNvPr id="6" name="TextBox 5">
            <a:extLst>
              <a:ext uri="{FF2B5EF4-FFF2-40B4-BE49-F238E27FC236}">
                <a16:creationId xmlns:a16="http://schemas.microsoft.com/office/drawing/2014/main" id="{06EFF898-4B8B-C44C-AA88-1C4EA02EF166}"/>
              </a:ext>
            </a:extLst>
          </p:cNvPr>
          <p:cNvSpPr txBox="1"/>
          <p:nvPr/>
        </p:nvSpPr>
        <p:spPr>
          <a:xfrm>
            <a:off x="9601200" y="6109854"/>
            <a:ext cx="1780872" cy="369332"/>
          </a:xfrm>
          <a:prstGeom prst="rect">
            <a:avLst/>
          </a:prstGeom>
          <a:noFill/>
        </p:spPr>
        <p:txBody>
          <a:bodyPr wrap="none" rtlCol="0">
            <a:spAutoFit/>
          </a:bodyPr>
          <a:lstStyle/>
          <a:p>
            <a:r>
              <a:rPr lang="en-US" dirty="0" err="1"/>
              <a:t>Korem</a:t>
            </a:r>
            <a:r>
              <a:rPr lang="en-US" dirty="0"/>
              <a:t> et al 2015</a:t>
            </a:r>
          </a:p>
        </p:txBody>
      </p:sp>
    </p:spTree>
    <p:extLst>
      <p:ext uri="{BB962C8B-B14F-4D97-AF65-F5344CB8AC3E}">
        <p14:creationId xmlns:p14="http://schemas.microsoft.com/office/powerpoint/2010/main" val="3699280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EB9CBB-93A6-4646-8EE8-6BB97EDE8F94}"/>
              </a:ext>
            </a:extLst>
          </p:cNvPr>
          <p:cNvPicPr>
            <a:picLocks noChangeAspect="1"/>
          </p:cNvPicPr>
          <p:nvPr/>
        </p:nvPicPr>
        <p:blipFill rotWithShape="1">
          <a:blip r:embed="rId3"/>
          <a:srcRect t="9206"/>
          <a:stretch/>
        </p:blipFill>
        <p:spPr>
          <a:xfrm>
            <a:off x="6938158" y="1673165"/>
            <a:ext cx="4221678" cy="4432976"/>
          </a:xfrm>
          <a:prstGeom prst="rect">
            <a:avLst/>
          </a:prstGeom>
        </p:spPr>
      </p:pic>
      <p:sp>
        <p:nvSpPr>
          <p:cNvPr id="7" name="Rectangle 6">
            <a:extLst>
              <a:ext uri="{FF2B5EF4-FFF2-40B4-BE49-F238E27FC236}">
                <a16:creationId xmlns:a16="http://schemas.microsoft.com/office/drawing/2014/main" id="{A63E274E-24AE-D54F-A78A-07D3EEE9B42E}"/>
              </a:ext>
            </a:extLst>
          </p:cNvPr>
          <p:cNvSpPr/>
          <p:nvPr/>
        </p:nvSpPr>
        <p:spPr>
          <a:xfrm>
            <a:off x="432390" y="496818"/>
            <a:ext cx="11759610" cy="892552"/>
          </a:xfrm>
          <a:prstGeom prst="rect">
            <a:avLst/>
          </a:prstGeom>
        </p:spPr>
        <p:txBody>
          <a:bodyPr wrap="square">
            <a:spAutoFit/>
          </a:bodyPr>
          <a:lstStyle/>
          <a:p>
            <a:pPr marL="342900" indent="-342900">
              <a:buFont typeface="Arial" panose="020B0604020202020204" pitchFamily="34" charset="0"/>
              <a:buChar char="•"/>
            </a:pPr>
            <a:r>
              <a:rPr lang="en-US" sz="2600" dirty="0"/>
              <a:t>Complex systems need to perform multiple tasks </a:t>
            </a:r>
          </a:p>
          <a:p>
            <a:pPr marL="342900" indent="-342900">
              <a:buFont typeface="Arial" panose="020B0604020202020204" pitchFamily="34" charset="0"/>
              <a:buChar char="•"/>
            </a:pPr>
            <a:r>
              <a:rPr lang="en-US" sz="2600" dirty="0"/>
              <a:t>No system can be optimized for all tasks at the same time, leading  to trade-offs. </a:t>
            </a:r>
          </a:p>
        </p:txBody>
      </p:sp>
      <p:sp>
        <p:nvSpPr>
          <p:cNvPr id="2" name="Rectangle 1">
            <a:extLst>
              <a:ext uri="{FF2B5EF4-FFF2-40B4-BE49-F238E27FC236}">
                <a16:creationId xmlns:a16="http://schemas.microsoft.com/office/drawing/2014/main" id="{97FC67F6-689F-EE48-AF8C-4B23C240D618}"/>
              </a:ext>
            </a:extLst>
          </p:cNvPr>
          <p:cNvSpPr/>
          <p:nvPr/>
        </p:nvSpPr>
        <p:spPr>
          <a:xfrm>
            <a:off x="497420" y="2019357"/>
            <a:ext cx="5067653" cy="1969770"/>
          </a:xfrm>
          <a:prstGeom prst="rect">
            <a:avLst/>
          </a:prstGeom>
        </p:spPr>
        <p:txBody>
          <a:bodyPr wrap="square">
            <a:spAutoFit/>
          </a:bodyPr>
          <a:lstStyle/>
          <a:p>
            <a:r>
              <a:rPr lang="en-US" sz="2400" dirty="0"/>
              <a:t>The fitness function is a linear combination of the ability of a given phenotype </a:t>
            </a:r>
            <a:r>
              <a:rPr lang="en-US" sz="2400" i="1" dirty="0"/>
              <a:t>v</a:t>
            </a:r>
            <a:r>
              <a:rPr lang="en-US" sz="2400" dirty="0"/>
              <a:t> to perform each task</a:t>
            </a:r>
          </a:p>
          <a:p>
            <a:r>
              <a:rPr lang="en-US" sz="2400" dirty="0"/>
              <a:t> </a:t>
            </a:r>
            <a:r>
              <a:rPr lang="en-US" sz="3200" i="1" dirty="0"/>
              <a:t>F</a:t>
            </a:r>
            <a:r>
              <a:rPr lang="en-US" sz="3200" dirty="0"/>
              <a:t>(</a:t>
            </a:r>
            <a:r>
              <a:rPr lang="en-US" sz="3200" i="1" dirty="0"/>
              <a:t>v</a:t>
            </a:r>
            <a:r>
              <a:rPr lang="en-US" sz="3200" dirty="0"/>
              <a:t>) = </a:t>
            </a:r>
            <a:r>
              <a:rPr lang="en-US" sz="3200" i="1" dirty="0" err="1"/>
              <a:t>f</a:t>
            </a:r>
            <a:r>
              <a:rPr lang="en-US" sz="3200" i="1" baseline="-25000" dirty="0" err="1"/>
              <a:t>h</a:t>
            </a:r>
            <a:r>
              <a:rPr lang="en-US" sz="3200" dirty="0"/>
              <a:t>(</a:t>
            </a:r>
            <a:r>
              <a:rPr lang="en-US" sz="3200" i="1" dirty="0"/>
              <a:t>p</a:t>
            </a:r>
            <a:r>
              <a:rPr lang="en-US" sz="3200" baseline="-25000" dirty="0"/>
              <a:t>1</a:t>
            </a:r>
            <a:r>
              <a:rPr lang="en-US" sz="3200" dirty="0"/>
              <a:t>(</a:t>
            </a:r>
            <a:r>
              <a:rPr lang="en-US" sz="3200" i="1" dirty="0"/>
              <a:t>v</a:t>
            </a:r>
            <a:r>
              <a:rPr lang="en-US" sz="3200" dirty="0"/>
              <a:t>), </a:t>
            </a:r>
            <a:r>
              <a:rPr lang="en-US" sz="3200" i="1" dirty="0"/>
              <a:t>p</a:t>
            </a:r>
            <a:r>
              <a:rPr lang="en-US" sz="3200" baseline="-25000" dirty="0"/>
              <a:t>2</a:t>
            </a:r>
            <a:r>
              <a:rPr lang="en-US" sz="3200" dirty="0"/>
              <a:t>(</a:t>
            </a:r>
            <a:r>
              <a:rPr lang="en-US" sz="3200" i="1" dirty="0"/>
              <a:t>v</a:t>
            </a:r>
            <a:r>
              <a:rPr lang="en-US" sz="3200" dirty="0"/>
              <a:t>), …, </a:t>
            </a:r>
            <a:r>
              <a:rPr lang="en-US" sz="3200" i="1" dirty="0" err="1"/>
              <a:t>p</a:t>
            </a:r>
            <a:r>
              <a:rPr lang="en-US" sz="3200" i="1" baseline="-25000" dirty="0" err="1"/>
              <a:t>k</a:t>
            </a:r>
            <a:r>
              <a:rPr lang="en-US" sz="3200" dirty="0"/>
              <a:t>(</a:t>
            </a:r>
            <a:r>
              <a:rPr lang="en-US" sz="3200" i="1" dirty="0"/>
              <a:t>v</a:t>
            </a:r>
            <a:r>
              <a:rPr lang="en-US" sz="3200" dirty="0"/>
              <a:t>)) </a:t>
            </a:r>
            <a:r>
              <a:rPr lang="en-US" dirty="0"/>
              <a:t>(Arnold 1983)</a:t>
            </a:r>
          </a:p>
        </p:txBody>
      </p:sp>
      <p:sp>
        <p:nvSpPr>
          <p:cNvPr id="3" name="TextBox 2">
            <a:extLst>
              <a:ext uri="{FF2B5EF4-FFF2-40B4-BE49-F238E27FC236}">
                <a16:creationId xmlns:a16="http://schemas.microsoft.com/office/drawing/2014/main" id="{121074F6-93F1-EB46-80FB-C0B45A89140E}"/>
              </a:ext>
            </a:extLst>
          </p:cNvPr>
          <p:cNvSpPr txBox="1"/>
          <p:nvPr/>
        </p:nvSpPr>
        <p:spPr>
          <a:xfrm>
            <a:off x="766219" y="4028363"/>
            <a:ext cx="5416867"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performance of each task is weighted by how important it is for a particular niche</a:t>
            </a:r>
          </a:p>
          <a:p>
            <a:pPr marL="342900" indent="-342900">
              <a:buFont typeface="Arial" panose="020B0604020202020204" pitchFamily="34" charset="0"/>
              <a:buChar char="•"/>
            </a:pPr>
            <a:r>
              <a:rPr lang="en-US" sz="2000" dirty="0"/>
              <a:t>The Pareto front is the set of best compromises</a:t>
            </a:r>
          </a:p>
          <a:p>
            <a:pPr marL="342900" indent="-342900">
              <a:buFont typeface="Arial" panose="020B0604020202020204" pitchFamily="34" charset="0"/>
              <a:buChar char="•"/>
            </a:pPr>
            <a:r>
              <a:rPr lang="en-US" sz="2000" dirty="0"/>
              <a:t>Each point along the Pareto front is a niche</a:t>
            </a:r>
          </a:p>
          <a:p>
            <a:pPr marL="342900" indent="-342900">
              <a:buFont typeface="Arial" panose="020B0604020202020204" pitchFamily="34" charset="0"/>
              <a:buChar char="•"/>
            </a:pPr>
            <a:r>
              <a:rPr lang="en-US" sz="2000" dirty="0"/>
              <a:t>Phenotypes off the front are outperformed and eliminated</a:t>
            </a:r>
          </a:p>
        </p:txBody>
      </p:sp>
      <p:cxnSp>
        <p:nvCxnSpPr>
          <p:cNvPr id="9" name="Curved Connector 8">
            <a:extLst>
              <a:ext uri="{FF2B5EF4-FFF2-40B4-BE49-F238E27FC236}">
                <a16:creationId xmlns:a16="http://schemas.microsoft.com/office/drawing/2014/main" id="{E806648B-902D-5445-813D-C70CF40A1B0B}"/>
              </a:ext>
            </a:extLst>
          </p:cNvPr>
          <p:cNvCxnSpPr>
            <a:cxnSpLocks/>
          </p:cNvCxnSpPr>
          <p:nvPr/>
        </p:nvCxnSpPr>
        <p:spPr>
          <a:xfrm rot="10800000">
            <a:off x="9684327" y="3616039"/>
            <a:ext cx="768928" cy="665017"/>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82FFFF-B498-6046-B5D6-94148BA7741F}"/>
              </a:ext>
            </a:extLst>
          </p:cNvPr>
          <p:cNvSpPr txBox="1"/>
          <p:nvPr/>
        </p:nvSpPr>
        <p:spPr>
          <a:xfrm>
            <a:off x="10502252" y="4156367"/>
            <a:ext cx="1315168" cy="369332"/>
          </a:xfrm>
          <a:prstGeom prst="rect">
            <a:avLst/>
          </a:prstGeom>
          <a:noFill/>
        </p:spPr>
        <p:txBody>
          <a:bodyPr wrap="none" rtlCol="0">
            <a:spAutoFit/>
          </a:bodyPr>
          <a:lstStyle/>
          <a:p>
            <a:r>
              <a:rPr lang="en-US" dirty="0"/>
              <a:t>Pareto front</a:t>
            </a:r>
          </a:p>
        </p:txBody>
      </p:sp>
      <p:sp>
        <p:nvSpPr>
          <p:cNvPr id="12" name="TextBox 11">
            <a:extLst>
              <a:ext uri="{FF2B5EF4-FFF2-40B4-BE49-F238E27FC236}">
                <a16:creationId xmlns:a16="http://schemas.microsoft.com/office/drawing/2014/main" id="{56B2A495-4718-334C-8419-A7468F268317}"/>
              </a:ext>
            </a:extLst>
          </p:cNvPr>
          <p:cNvSpPr txBox="1"/>
          <p:nvPr/>
        </p:nvSpPr>
        <p:spPr>
          <a:xfrm>
            <a:off x="9939342" y="5967355"/>
            <a:ext cx="1878078" cy="369332"/>
          </a:xfrm>
          <a:prstGeom prst="rect">
            <a:avLst/>
          </a:prstGeom>
          <a:noFill/>
        </p:spPr>
        <p:txBody>
          <a:bodyPr wrap="none" rtlCol="0">
            <a:spAutoFit/>
          </a:bodyPr>
          <a:lstStyle/>
          <a:p>
            <a:r>
              <a:rPr lang="en-US" dirty="0" err="1"/>
              <a:t>Sheftel</a:t>
            </a:r>
            <a:r>
              <a:rPr lang="en-US" dirty="0"/>
              <a:t> et al. 2013</a:t>
            </a:r>
          </a:p>
        </p:txBody>
      </p:sp>
      <p:sp>
        <p:nvSpPr>
          <p:cNvPr id="10" name="TextBox 9">
            <a:extLst>
              <a:ext uri="{FF2B5EF4-FFF2-40B4-BE49-F238E27FC236}">
                <a16:creationId xmlns:a16="http://schemas.microsoft.com/office/drawing/2014/main" id="{50648D9D-4398-EF47-BCDC-9C10E086B12E}"/>
              </a:ext>
            </a:extLst>
          </p:cNvPr>
          <p:cNvSpPr txBox="1"/>
          <p:nvPr/>
        </p:nvSpPr>
        <p:spPr>
          <a:xfrm>
            <a:off x="1094283" y="1433542"/>
            <a:ext cx="9509655" cy="461665"/>
          </a:xfrm>
          <a:prstGeom prst="rect">
            <a:avLst/>
          </a:prstGeom>
          <a:solidFill>
            <a:schemeClr val="bg1"/>
          </a:solidFill>
        </p:spPr>
        <p:txBody>
          <a:bodyPr wrap="none" rtlCol="0">
            <a:spAutoFit/>
          </a:bodyPr>
          <a:lstStyle/>
          <a:p>
            <a:r>
              <a:rPr lang="en-US" sz="2400" b="1" dirty="0">
                <a:solidFill>
                  <a:srgbClr val="C00000"/>
                </a:solidFill>
              </a:rPr>
              <a:t>Solution</a:t>
            </a:r>
            <a:r>
              <a:rPr lang="en-US" sz="2400" dirty="0">
                <a:solidFill>
                  <a:srgbClr val="C00000"/>
                </a:solidFill>
              </a:rPr>
              <a:t>: apply selection theory to find number and position of archetypes</a:t>
            </a:r>
          </a:p>
        </p:txBody>
      </p:sp>
    </p:spTree>
    <p:extLst>
      <p:ext uri="{BB962C8B-B14F-4D97-AF65-F5344CB8AC3E}">
        <p14:creationId xmlns:p14="http://schemas.microsoft.com/office/powerpoint/2010/main" val="151939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7DD6E-DBC3-7241-BBC0-70AB46BBE0E3}"/>
              </a:ext>
            </a:extLst>
          </p:cNvPr>
          <p:cNvSpPr txBox="1"/>
          <p:nvPr/>
        </p:nvSpPr>
        <p:spPr>
          <a:xfrm>
            <a:off x="457201" y="903830"/>
            <a:ext cx="1078991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orientation of the archetypes does not generally align with the PC’s, implying that the biological meaning of the archetypes is distinct from that carried by the PCA components.</a:t>
            </a:r>
          </a:p>
        </p:txBody>
      </p:sp>
      <p:sp>
        <p:nvSpPr>
          <p:cNvPr id="3" name="TextBox 2">
            <a:extLst>
              <a:ext uri="{FF2B5EF4-FFF2-40B4-BE49-F238E27FC236}">
                <a16:creationId xmlns:a16="http://schemas.microsoft.com/office/drawing/2014/main" id="{6ACD90F9-4724-C74A-8E27-2C57AEB2F322}"/>
              </a:ext>
            </a:extLst>
          </p:cNvPr>
          <p:cNvSpPr txBox="1"/>
          <p:nvPr/>
        </p:nvSpPr>
        <p:spPr>
          <a:xfrm>
            <a:off x="457201" y="2377904"/>
            <a:ext cx="9921627"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Less sensitive to sampling error</a:t>
            </a:r>
          </a:p>
          <a:p>
            <a:pPr marL="285750" indent="-285750">
              <a:buFont typeface="Arial" panose="020B0604020202020204" pitchFamily="34" charset="0"/>
              <a:buChar char="•"/>
            </a:pPr>
            <a:r>
              <a:rPr lang="en-US" sz="2400" dirty="0"/>
              <a:t>Avoids the problem of determining cluster boundaries that are usually fuzzy</a:t>
            </a:r>
          </a:p>
        </p:txBody>
      </p:sp>
      <p:sp>
        <p:nvSpPr>
          <p:cNvPr id="4" name="TextBox 3">
            <a:extLst>
              <a:ext uri="{FF2B5EF4-FFF2-40B4-BE49-F238E27FC236}">
                <a16:creationId xmlns:a16="http://schemas.microsoft.com/office/drawing/2014/main" id="{DC76F212-3887-DE4B-A27B-D74889D19129}"/>
              </a:ext>
            </a:extLst>
          </p:cNvPr>
          <p:cNvSpPr txBox="1"/>
          <p:nvPr/>
        </p:nvSpPr>
        <p:spPr>
          <a:xfrm>
            <a:off x="457201" y="3153875"/>
            <a:ext cx="7177478"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Reducing dimensionality beforehand is not necessary </a:t>
            </a:r>
          </a:p>
        </p:txBody>
      </p:sp>
      <p:sp>
        <p:nvSpPr>
          <p:cNvPr id="6" name="TextBox 5">
            <a:extLst>
              <a:ext uri="{FF2B5EF4-FFF2-40B4-BE49-F238E27FC236}">
                <a16:creationId xmlns:a16="http://schemas.microsoft.com/office/drawing/2014/main" id="{20575E66-0241-6A45-8069-C344C07AB04A}"/>
              </a:ext>
            </a:extLst>
          </p:cNvPr>
          <p:cNvSpPr txBox="1"/>
          <p:nvPr/>
        </p:nvSpPr>
        <p:spPr>
          <a:xfrm>
            <a:off x="457201" y="4160678"/>
            <a:ext cx="10347833"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Small sets of genes (traits) with small but biologically-relevant effect will be lost</a:t>
            </a:r>
          </a:p>
        </p:txBody>
      </p:sp>
      <p:sp>
        <p:nvSpPr>
          <p:cNvPr id="8" name="TextBox 7">
            <a:extLst>
              <a:ext uri="{FF2B5EF4-FFF2-40B4-BE49-F238E27FC236}">
                <a16:creationId xmlns:a16="http://schemas.microsoft.com/office/drawing/2014/main" id="{AD786506-D3E3-4849-B127-45ED327919B5}"/>
              </a:ext>
            </a:extLst>
          </p:cNvPr>
          <p:cNvSpPr txBox="1"/>
          <p:nvPr/>
        </p:nvSpPr>
        <p:spPr>
          <a:xfrm>
            <a:off x="457201" y="270748"/>
            <a:ext cx="4220771" cy="461665"/>
          </a:xfrm>
          <a:prstGeom prst="rect">
            <a:avLst/>
          </a:prstGeom>
          <a:noFill/>
        </p:spPr>
        <p:txBody>
          <a:bodyPr wrap="none" rtlCol="0">
            <a:spAutoFit/>
          </a:bodyPr>
          <a:lstStyle/>
          <a:p>
            <a:r>
              <a:rPr lang="en-US" sz="2400" dirty="0"/>
              <a:t>Main attributes and advantages:</a:t>
            </a:r>
          </a:p>
        </p:txBody>
      </p:sp>
    </p:spTree>
    <p:extLst>
      <p:ext uri="{BB962C8B-B14F-4D97-AF65-F5344CB8AC3E}">
        <p14:creationId xmlns:p14="http://schemas.microsoft.com/office/powerpoint/2010/main" val="323721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B4C02-7B52-C840-913D-7819B7D88372}"/>
              </a:ext>
            </a:extLst>
          </p:cNvPr>
          <p:cNvPicPr>
            <a:picLocks noChangeAspect="1"/>
          </p:cNvPicPr>
          <p:nvPr/>
        </p:nvPicPr>
        <p:blipFill>
          <a:blip r:embed="rId3"/>
          <a:stretch>
            <a:fillRect/>
          </a:stretch>
        </p:blipFill>
        <p:spPr>
          <a:xfrm>
            <a:off x="1391798" y="3060885"/>
            <a:ext cx="8802759" cy="3073589"/>
          </a:xfrm>
          <a:prstGeom prst="rect">
            <a:avLst/>
          </a:prstGeom>
        </p:spPr>
      </p:pic>
      <p:sp>
        <p:nvSpPr>
          <p:cNvPr id="10" name="TextBox 9">
            <a:extLst>
              <a:ext uri="{FF2B5EF4-FFF2-40B4-BE49-F238E27FC236}">
                <a16:creationId xmlns:a16="http://schemas.microsoft.com/office/drawing/2014/main" id="{5B054334-31C2-074E-8D58-D1D7D1E47466}"/>
              </a:ext>
            </a:extLst>
          </p:cNvPr>
          <p:cNvSpPr txBox="1"/>
          <p:nvPr/>
        </p:nvSpPr>
        <p:spPr>
          <a:xfrm>
            <a:off x="966107" y="478970"/>
            <a:ext cx="10597728" cy="1200329"/>
          </a:xfrm>
          <a:prstGeom prst="rect">
            <a:avLst/>
          </a:prstGeom>
          <a:noFill/>
        </p:spPr>
        <p:txBody>
          <a:bodyPr wrap="square" rtlCol="0">
            <a:spAutoFit/>
          </a:bodyPr>
          <a:lstStyle/>
          <a:p>
            <a:r>
              <a:rPr lang="en-US" dirty="0"/>
              <a:t>Assumptions:</a:t>
            </a:r>
          </a:p>
          <a:p>
            <a:pPr marL="285750" indent="-285750">
              <a:buFont typeface="Arial" panose="020B0604020202020204" pitchFamily="34" charset="0"/>
              <a:buChar char="•"/>
            </a:pPr>
            <a:r>
              <a:rPr lang="en-US" dirty="0"/>
              <a:t>For each task there is a single phenotype that maximizes performance for that task (the archetype)</a:t>
            </a:r>
          </a:p>
          <a:p>
            <a:pPr marL="285750" indent="-285750">
              <a:buFont typeface="Arial" panose="020B0604020202020204" pitchFamily="34" charset="0"/>
              <a:buChar char="•"/>
            </a:pPr>
            <a:r>
              <a:rPr lang="en-US" dirty="0"/>
              <a:t>Performance decays monotonically with distance from archetype</a:t>
            </a:r>
          </a:p>
          <a:p>
            <a:pPr marL="285750" indent="-285750">
              <a:buFont typeface="Arial" panose="020B0604020202020204" pitchFamily="34" charset="0"/>
              <a:buChar char="•"/>
            </a:pPr>
            <a:r>
              <a:rPr lang="en-US" dirty="0"/>
              <a:t>All performance functions decay with the same norm from their maxima</a:t>
            </a:r>
          </a:p>
        </p:txBody>
      </p:sp>
      <p:sp>
        <p:nvSpPr>
          <p:cNvPr id="11" name="TextBox 10">
            <a:extLst>
              <a:ext uri="{FF2B5EF4-FFF2-40B4-BE49-F238E27FC236}">
                <a16:creationId xmlns:a16="http://schemas.microsoft.com/office/drawing/2014/main" id="{B8EBEAE8-E1A1-0148-B0B1-B60C8BD66095}"/>
              </a:ext>
            </a:extLst>
          </p:cNvPr>
          <p:cNvSpPr txBox="1"/>
          <p:nvPr/>
        </p:nvSpPr>
        <p:spPr>
          <a:xfrm>
            <a:off x="966107" y="3212485"/>
            <a:ext cx="10597728" cy="830997"/>
          </a:xfrm>
          <a:prstGeom prst="rect">
            <a:avLst/>
          </a:prstGeom>
          <a:solidFill>
            <a:schemeClr val="accent6">
              <a:lumMod val="40000"/>
              <a:lumOff val="60000"/>
            </a:schemeClr>
          </a:solidFill>
        </p:spPr>
        <p:txBody>
          <a:bodyPr wrap="square" rtlCol="0">
            <a:spAutoFit/>
          </a:bodyPr>
          <a:lstStyle/>
          <a:p>
            <a:r>
              <a:rPr lang="en-US" sz="2400" dirty="0"/>
              <a:t>No matter how many traits represent the system, naturally-selected phenotypes will fall on a polytope within a low-dimensional space based on the number of tasks</a:t>
            </a:r>
          </a:p>
        </p:txBody>
      </p:sp>
      <p:sp>
        <p:nvSpPr>
          <p:cNvPr id="13" name="TextBox 12">
            <a:extLst>
              <a:ext uri="{FF2B5EF4-FFF2-40B4-BE49-F238E27FC236}">
                <a16:creationId xmlns:a16="http://schemas.microsoft.com/office/drawing/2014/main" id="{363E7789-19A5-9141-88CD-B2987910C44F}"/>
              </a:ext>
            </a:extLst>
          </p:cNvPr>
          <p:cNvSpPr txBox="1"/>
          <p:nvPr/>
        </p:nvSpPr>
        <p:spPr>
          <a:xfrm>
            <a:off x="945103" y="1769928"/>
            <a:ext cx="8309454" cy="1200329"/>
          </a:xfrm>
          <a:prstGeom prst="rect">
            <a:avLst/>
          </a:prstGeom>
          <a:noFill/>
        </p:spPr>
        <p:txBody>
          <a:bodyPr wrap="none" rtlCol="0">
            <a:spAutoFit/>
          </a:bodyPr>
          <a:lstStyle/>
          <a:p>
            <a:r>
              <a:rPr lang="en-US" dirty="0"/>
              <a:t>Predictions: </a:t>
            </a:r>
          </a:p>
          <a:p>
            <a:pPr marL="285750" indent="-285750">
              <a:buFont typeface="Arial" panose="020B0604020202020204" pitchFamily="34" charset="0"/>
              <a:buChar char="•"/>
            </a:pPr>
            <a:r>
              <a:rPr lang="en-US" dirty="0"/>
              <a:t>The Pareto Front of complex systems is a convex hull (polytope)</a:t>
            </a:r>
          </a:p>
          <a:p>
            <a:pPr marL="285750" indent="-285750">
              <a:buFont typeface="Arial" panose="020B0604020202020204" pitchFamily="34" charset="0"/>
              <a:buChar char="•"/>
            </a:pPr>
            <a:r>
              <a:rPr lang="en-US" dirty="0"/>
              <a:t>Archetypes are the vertices of the polytope</a:t>
            </a:r>
          </a:p>
          <a:p>
            <a:pPr marL="285750" indent="-285750">
              <a:buFont typeface="Arial" panose="020B0604020202020204" pitchFamily="34" charset="0"/>
              <a:buChar char="•"/>
            </a:pPr>
            <a:r>
              <a:rPr lang="en-US" dirty="0"/>
              <a:t>The effective dimensionality of the system is k – 1; where k is number of archetypes</a:t>
            </a:r>
          </a:p>
        </p:txBody>
      </p:sp>
      <p:sp>
        <p:nvSpPr>
          <p:cNvPr id="3" name="TextBox 2">
            <a:extLst>
              <a:ext uri="{FF2B5EF4-FFF2-40B4-BE49-F238E27FC236}">
                <a16:creationId xmlns:a16="http://schemas.microsoft.com/office/drawing/2014/main" id="{D4DD67E2-DC71-624F-910D-CEC39A55E2B5}"/>
              </a:ext>
            </a:extLst>
          </p:cNvPr>
          <p:cNvSpPr txBox="1"/>
          <p:nvPr/>
        </p:nvSpPr>
        <p:spPr>
          <a:xfrm>
            <a:off x="9455727" y="6134474"/>
            <a:ext cx="1820370" cy="369332"/>
          </a:xfrm>
          <a:prstGeom prst="rect">
            <a:avLst/>
          </a:prstGeom>
          <a:noFill/>
        </p:spPr>
        <p:txBody>
          <a:bodyPr wrap="none" rtlCol="0">
            <a:spAutoFit/>
          </a:bodyPr>
          <a:lstStyle/>
          <a:p>
            <a:r>
              <a:rPr lang="en-US" dirty="0" err="1"/>
              <a:t>Sheftel</a:t>
            </a:r>
            <a:r>
              <a:rPr lang="en-US" dirty="0"/>
              <a:t> et al 2013</a:t>
            </a:r>
          </a:p>
        </p:txBody>
      </p:sp>
    </p:spTree>
    <p:extLst>
      <p:ext uri="{BB962C8B-B14F-4D97-AF65-F5344CB8AC3E}">
        <p14:creationId xmlns:p14="http://schemas.microsoft.com/office/powerpoint/2010/main" val="143643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653E8E-C362-3B4C-8B6B-42E4AB3C527A}"/>
              </a:ext>
            </a:extLst>
          </p:cNvPr>
          <p:cNvSpPr txBox="1"/>
          <p:nvPr/>
        </p:nvSpPr>
        <p:spPr>
          <a:xfrm>
            <a:off x="993914" y="1013792"/>
            <a:ext cx="10185363" cy="3709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t>Find number and position of archetypes of AD patients (ROSMAP cohort)</a:t>
            </a:r>
          </a:p>
          <a:p>
            <a:pPr marL="285750" indent="-285750">
              <a:lnSpc>
                <a:spcPct val="150000"/>
              </a:lnSpc>
              <a:buFont typeface="Arial" panose="020B0604020202020204" pitchFamily="34" charset="0"/>
              <a:buChar char="•"/>
            </a:pPr>
            <a:r>
              <a:rPr lang="en-US" sz="3200" dirty="0"/>
              <a:t>Extract “typical” gene expression profiles (== modules)</a:t>
            </a:r>
          </a:p>
          <a:p>
            <a:pPr marL="285750" indent="-285750">
              <a:lnSpc>
                <a:spcPct val="150000"/>
              </a:lnSpc>
              <a:buFont typeface="Arial" panose="020B0604020202020204" pitchFamily="34" charset="0"/>
              <a:buChar char="•"/>
            </a:pPr>
            <a:r>
              <a:rPr lang="en-US" sz="3200" dirty="0"/>
              <a:t>Compare with current (sub)modules</a:t>
            </a:r>
          </a:p>
          <a:p>
            <a:pPr marL="285750" indent="-285750">
              <a:lnSpc>
                <a:spcPct val="150000"/>
              </a:lnSpc>
              <a:buFont typeface="Arial" panose="020B0604020202020204" pitchFamily="34" charset="0"/>
              <a:buChar char="•"/>
            </a:pPr>
            <a:r>
              <a:rPr lang="en-US" sz="3200" dirty="0"/>
              <a:t>Map distance from archetypes onto WGS </a:t>
            </a:r>
          </a:p>
        </p:txBody>
      </p:sp>
    </p:spTree>
    <p:extLst>
      <p:ext uri="{BB962C8B-B14F-4D97-AF65-F5344CB8AC3E}">
        <p14:creationId xmlns:p14="http://schemas.microsoft.com/office/powerpoint/2010/main" val="3872805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7C4CB5-4A2D-4F49-9BA8-6953D71D80AB}"/>
              </a:ext>
            </a:extLst>
          </p:cNvPr>
          <p:cNvPicPr>
            <a:picLocks noChangeAspect="1"/>
          </p:cNvPicPr>
          <p:nvPr/>
        </p:nvPicPr>
        <p:blipFill>
          <a:blip r:embed="rId3"/>
          <a:stretch>
            <a:fillRect/>
          </a:stretch>
        </p:blipFill>
        <p:spPr>
          <a:xfrm>
            <a:off x="2001519" y="3088927"/>
            <a:ext cx="6146800" cy="3238500"/>
          </a:xfrm>
          <a:prstGeom prst="rect">
            <a:avLst/>
          </a:prstGeom>
        </p:spPr>
      </p:pic>
      <p:sp>
        <p:nvSpPr>
          <p:cNvPr id="2" name="Right Brace 1">
            <a:extLst>
              <a:ext uri="{FF2B5EF4-FFF2-40B4-BE49-F238E27FC236}">
                <a16:creationId xmlns:a16="http://schemas.microsoft.com/office/drawing/2014/main" id="{6ACEB376-D38F-064B-8673-5F93DA8F9ABE}"/>
              </a:ext>
            </a:extLst>
          </p:cNvPr>
          <p:cNvSpPr/>
          <p:nvPr/>
        </p:nvSpPr>
        <p:spPr>
          <a:xfrm rot="16200000">
            <a:off x="4860739" y="945700"/>
            <a:ext cx="428361" cy="3877056"/>
          </a:xfrm>
          <a:prstGeom prst="rightBrace">
            <a:avLst>
              <a:gd name="adj1" fmla="val 8333"/>
              <a:gd name="adj2" fmla="val 53301"/>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ight Arrow 2">
            <a:extLst>
              <a:ext uri="{FF2B5EF4-FFF2-40B4-BE49-F238E27FC236}">
                <a16:creationId xmlns:a16="http://schemas.microsoft.com/office/drawing/2014/main" id="{BC5E8920-B37A-9D45-958B-CA631FCB8576}"/>
              </a:ext>
            </a:extLst>
          </p:cNvPr>
          <p:cNvSpPr/>
          <p:nvPr/>
        </p:nvSpPr>
        <p:spPr>
          <a:xfrm>
            <a:off x="8887967" y="1335024"/>
            <a:ext cx="365761"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CE6FD35-8079-1647-B071-E7B3CDD75359}"/>
              </a:ext>
            </a:extLst>
          </p:cNvPr>
          <p:cNvSpPr txBox="1"/>
          <p:nvPr/>
        </p:nvSpPr>
        <p:spPr>
          <a:xfrm>
            <a:off x="274320" y="6035040"/>
            <a:ext cx="3408305" cy="584775"/>
          </a:xfrm>
          <a:prstGeom prst="rect">
            <a:avLst/>
          </a:prstGeom>
          <a:noFill/>
        </p:spPr>
        <p:txBody>
          <a:bodyPr wrap="none" rtlCol="0">
            <a:spAutoFit/>
          </a:bodyPr>
          <a:lstStyle/>
          <a:p>
            <a:r>
              <a:rPr lang="en-US" sz="3200" dirty="0"/>
              <a:t>Model-AD pipeline </a:t>
            </a:r>
          </a:p>
        </p:txBody>
      </p:sp>
      <p:pic>
        <p:nvPicPr>
          <p:cNvPr id="6" name="Picture 5">
            <a:extLst>
              <a:ext uri="{FF2B5EF4-FFF2-40B4-BE49-F238E27FC236}">
                <a16:creationId xmlns:a16="http://schemas.microsoft.com/office/drawing/2014/main" id="{B5ECFF37-9C5E-0446-846C-0076448572C9}"/>
              </a:ext>
            </a:extLst>
          </p:cNvPr>
          <p:cNvPicPr>
            <a:picLocks noChangeAspect="1"/>
          </p:cNvPicPr>
          <p:nvPr/>
        </p:nvPicPr>
        <p:blipFill>
          <a:blip r:embed="rId4"/>
          <a:stretch>
            <a:fillRect/>
          </a:stretch>
        </p:blipFill>
        <p:spPr>
          <a:xfrm>
            <a:off x="274319" y="193917"/>
            <a:ext cx="8631935" cy="2758659"/>
          </a:xfrm>
          <a:prstGeom prst="rect">
            <a:avLst/>
          </a:prstGeom>
        </p:spPr>
      </p:pic>
      <p:pic>
        <p:nvPicPr>
          <p:cNvPr id="7" name="Picture 6">
            <a:extLst>
              <a:ext uri="{FF2B5EF4-FFF2-40B4-BE49-F238E27FC236}">
                <a16:creationId xmlns:a16="http://schemas.microsoft.com/office/drawing/2014/main" id="{C2D95723-77E6-5242-851B-B57206EEF692}"/>
              </a:ext>
            </a:extLst>
          </p:cNvPr>
          <p:cNvPicPr>
            <a:picLocks noChangeAspect="1"/>
          </p:cNvPicPr>
          <p:nvPr/>
        </p:nvPicPr>
        <p:blipFill>
          <a:blip r:embed="rId5"/>
          <a:stretch>
            <a:fillRect/>
          </a:stretch>
        </p:blipFill>
        <p:spPr>
          <a:xfrm>
            <a:off x="9345168" y="643001"/>
            <a:ext cx="2762781" cy="1429766"/>
          </a:xfrm>
          <a:prstGeom prst="rect">
            <a:avLst/>
          </a:prstGeom>
        </p:spPr>
      </p:pic>
      <p:sp>
        <p:nvSpPr>
          <p:cNvPr id="4" name="TextBox 3">
            <a:extLst>
              <a:ext uri="{FF2B5EF4-FFF2-40B4-BE49-F238E27FC236}">
                <a16:creationId xmlns:a16="http://schemas.microsoft.com/office/drawing/2014/main" id="{B74A9E69-16FA-7846-AFB1-D8EB525CD144}"/>
              </a:ext>
            </a:extLst>
          </p:cNvPr>
          <p:cNvSpPr txBox="1"/>
          <p:nvPr/>
        </p:nvSpPr>
        <p:spPr>
          <a:xfrm>
            <a:off x="9070847" y="6035040"/>
            <a:ext cx="2210733" cy="369332"/>
          </a:xfrm>
          <a:prstGeom prst="rect">
            <a:avLst/>
          </a:prstGeom>
          <a:noFill/>
        </p:spPr>
        <p:txBody>
          <a:bodyPr wrap="none" rtlCol="0">
            <a:spAutoFit/>
          </a:bodyPr>
          <a:lstStyle/>
          <a:p>
            <a:r>
              <a:rPr lang="en-US" dirty="0"/>
              <a:t>Milind et al. in review</a:t>
            </a:r>
          </a:p>
        </p:txBody>
      </p:sp>
    </p:spTree>
    <p:extLst>
      <p:ext uri="{BB962C8B-B14F-4D97-AF65-F5344CB8AC3E}">
        <p14:creationId xmlns:p14="http://schemas.microsoft.com/office/powerpoint/2010/main" val="1472494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67B14B-D050-0544-A2F7-8A5A3F5C93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03340"/>
            <a:ext cx="12192000" cy="5223387"/>
          </a:xfrm>
          <a:prstGeom prst="rect">
            <a:avLst/>
          </a:prstGeom>
        </p:spPr>
      </p:pic>
    </p:spTree>
    <p:extLst>
      <p:ext uri="{BB962C8B-B14F-4D97-AF65-F5344CB8AC3E}">
        <p14:creationId xmlns:p14="http://schemas.microsoft.com/office/powerpoint/2010/main" val="336669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F9BB18-7848-784C-A5FB-81F375584E57}"/>
              </a:ext>
            </a:extLst>
          </p:cNvPr>
          <p:cNvSpPr txBox="1"/>
          <p:nvPr/>
        </p:nvSpPr>
        <p:spPr>
          <a:xfrm>
            <a:off x="1122213" y="562923"/>
            <a:ext cx="1014380" cy="646331"/>
          </a:xfrm>
          <a:prstGeom prst="rect">
            <a:avLst/>
          </a:prstGeom>
          <a:noFill/>
        </p:spPr>
        <p:txBody>
          <a:bodyPr wrap="none" rtlCol="0">
            <a:spAutoFit/>
          </a:bodyPr>
          <a:lstStyle/>
          <a:p>
            <a:r>
              <a:rPr lang="en-US" dirty="0"/>
              <a:t>ROSMAP</a:t>
            </a:r>
          </a:p>
          <a:p>
            <a:r>
              <a:rPr lang="en-US" dirty="0"/>
              <a:t>(N=623)</a:t>
            </a:r>
          </a:p>
        </p:txBody>
      </p:sp>
      <p:pic>
        <p:nvPicPr>
          <p:cNvPr id="4" name="Picture 3">
            <a:extLst>
              <a:ext uri="{FF2B5EF4-FFF2-40B4-BE49-F238E27FC236}">
                <a16:creationId xmlns:a16="http://schemas.microsoft.com/office/drawing/2014/main" id="{FAEFF46C-1485-6744-B761-EBD1838A3F97}"/>
              </a:ext>
            </a:extLst>
          </p:cNvPr>
          <p:cNvPicPr>
            <a:picLocks noChangeAspect="1"/>
          </p:cNvPicPr>
          <p:nvPr/>
        </p:nvPicPr>
        <p:blipFill>
          <a:blip r:embed="rId3"/>
          <a:stretch>
            <a:fillRect/>
          </a:stretch>
        </p:blipFill>
        <p:spPr>
          <a:xfrm>
            <a:off x="2266336" y="162233"/>
            <a:ext cx="9778181" cy="6518787"/>
          </a:xfrm>
          <a:prstGeom prst="rect">
            <a:avLst/>
          </a:prstGeom>
        </p:spPr>
      </p:pic>
    </p:spTree>
    <p:extLst>
      <p:ext uri="{BB962C8B-B14F-4D97-AF65-F5344CB8AC3E}">
        <p14:creationId xmlns:p14="http://schemas.microsoft.com/office/powerpoint/2010/main" val="154306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B1C43F-1C6E-334E-863A-F25EDE5B1C0E}"/>
              </a:ext>
            </a:extLst>
          </p:cNvPr>
          <p:cNvPicPr>
            <a:picLocks noChangeAspect="1"/>
          </p:cNvPicPr>
          <p:nvPr/>
        </p:nvPicPr>
        <p:blipFill>
          <a:blip r:embed="rId3"/>
          <a:stretch>
            <a:fillRect/>
          </a:stretch>
        </p:blipFill>
        <p:spPr>
          <a:xfrm>
            <a:off x="205399" y="0"/>
            <a:ext cx="6477682" cy="6858000"/>
          </a:xfrm>
          <a:prstGeom prst="rect">
            <a:avLst/>
          </a:prstGeom>
        </p:spPr>
      </p:pic>
      <p:sp>
        <p:nvSpPr>
          <p:cNvPr id="2" name="TextBox 1">
            <a:extLst>
              <a:ext uri="{FF2B5EF4-FFF2-40B4-BE49-F238E27FC236}">
                <a16:creationId xmlns:a16="http://schemas.microsoft.com/office/drawing/2014/main" id="{519571DA-F59A-E94E-A340-81888083F765}"/>
              </a:ext>
            </a:extLst>
          </p:cNvPr>
          <p:cNvSpPr txBox="1"/>
          <p:nvPr/>
        </p:nvSpPr>
        <p:spPr>
          <a:xfrm>
            <a:off x="2975680" y="960120"/>
            <a:ext cx="3882319" cy="1384995"/>
          </a:xfrm>
          <a:prstGeom prst="rect">
            <a:avLst/>
          </a:prstGeom>
          <a:noFill/>
        </p:spPr>
        <p:txBody>
          <a:bodyPr wrap="square" rtlCol="0">
            <a:spAutoFit/>
          </a:bodyPr>
          <a:lstStyle/>
          <a:p>
            <a:r>
              <a:rPr lang="en-US" sz="2800" b="1" dirty="0">
                <a:solidFill>
                  <a:srgbClr val="0070C0"/>
                </a:solidFill>
              </a:rPr>
              <a:t>~ 20 non-random PC’s explain only 17%</a:t>
            </a:r>
          </a:p>
          <a:p>
            <a:r>
              <a:rPr lang="en-US" sz="2800" b="1" dirty="0">
                <a:solidFill>
                  <a:srgbClr val="0070C0"/>
                </a:solidFill>
              </a:rPr>
              <a:t>~ 400 pc’s explain 80%</a:t>
            </a:r>
          </a:p>
        </p:txBody>
      </p:sp>
      <p:pic>
        <p:nvPicPr>
          <p:cNvPr id="6" name="Picture 5">
            <a:extLst>
              <a:ext uri="{FF2B5EF4-FFF2-40B4-BE49-F238E27FC236}">
                <a16:creationId xmlns:a16="http://schemas.microsoft.com/office/drawing/2014/main" id="{6547B755-AB9B-954B-8236-FCB6156CF21D}"/>
              </a:ext>
            </a:extLst>
          </p:cNvPr>
          <p:cNvPicPr>
            <a:picLocks noChangeAspect="1"/>
          </p:cNvPicPr>
          <p:nvPr/>
        </p:nvPicPr>
        <p:blipFill>
          <a:blip r:embed="rId4"/>
          <a:stretch>
            <a:fillRect/>
          </a:stretch>
        </p:blipFill>
        <p:spPr>
          <a:xfrm>
            <a:off x="6486595" y="960120"/>
            <a:ext cx="5354885" cy="5581354"/>
          </a:xfrm>
          <a:prstGeom prst="rect">
            <a:avLst/>
          </a:prstGeom>
        </p:spPr>
      </p:pic>
    </p:spTree>
    <p:extLst>
      <p:ext uri="{BB962C8B-B14F-4D97-AF65-F5344CB8AC3E}">
        <p14:creationId xmlns:p14="http://schemas.microsoft.com/office/powerpoint/2010/main" val="918637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25233</TotalTime>
  <Words>3666</Words>
  <Application>Microsoft Macintosh PowerPoint</Application>
  <PresentationFormat>Widescreen</PresentationFormat>
  <Paragraphs>280</Paragraphs>
  <Slides>30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Comic Sans MS</vt:lpstr>
      <vt:lpstr>Office Theme</vt:lpstr>
      <vt:lpstr>Stratifying ROSMAP patients with archetype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Cell-specific marker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biological tasks (types) in high-dimensional data: The geometry of gene expression space</dc:title>
  <dc:creator>Annat Haber</dc:creator>
  <cp:lastModifiedBy>Annat Haber</cp:lastModifiedBy>
  <cp:revision>223</cp:revision>
  <dcterms:created xsi:type="dcterms:W3CDTF">2019-02-22T14:48:16Z</dcterms:created>
  <dcterms:modified xsi:type="dcterms:W3CDTF">2020-03-03T21:10:05Z</dcterms:modified>
</cp:coreProperties>
</file>